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8"/>
  </p:notesMasterIdLst>
  <p:sldIdLst>
    <p:sldId id="383" r:id="rId3"/>
    <p:sldId id="384" r:id="rId4"/>
    <p:sldId id="385" r:id="rId5"/>
    <p:sldId id="386" r:id="rId6"/>
    <p:sldId id="387" r:id="rId7"/>
    <p:sldId id="388" r:id="rId8"/>
    <p:sldId id="389" r:id="rId9"/>
    <p:sldId id="390" r:id="rId10"/>
    <p:sldId id="391" r:id="rId11"/>
    <p:sldId id="392" r:id="rId12"/>
    <p:sldId id="393" r:id="rId13"/>
    <p:sldId id="394" r:id="rId14"/>
    <p:sldId id="395" r:id="rId15"/>
    <p:sldId id="396" r:id="rId16"/>
    <p:sldId id="397" r:id="rId17"/>
    <p:sldId id="398" r:id="rId18"/>
    <p:sldId id="448" r:id="rId19"/>
    <p:sldId id="399" r:id="rId20"/>
    <p:sldId id="400" r:id="rId21"/>
    <p:sldId id="369" r:id="rId22"/>
    <p:sldId id="371" r:id="rId23"/>
    <p:sldId id="367" r:id="rId24"/>
    <p:sldId id="449" r:id="rId25"/>
    <p:sldId id="452" r:id="rId26"/>
    <p:sldId id="447" r:id="rId27"/>
    <p:sldId id="462" r:id="rId28"/>
    <p:sldId id="402" r:id="rId29"/>
    <p:sldId id="463" r:id="rId30"/>
    <p:sldId id="403" r:id="rId31"/>
    <p:sldId id="404" r:id="rId32"/>
    <p:sldId id="405" r:id="rId33"/>
    <p:sldId id="406" r:id="rId34"/>
    <p:sldId id="407" r:id="rId35"/>
    <p:sldId id="378" r:id="rId36"/>
    <p:sldId id="380" r:id="rId37"/>
    <p:sldId id="408" r:id="rId38"/>
    <p:sldId id="379" r:id="rId39"/>
    <p:sldId id="272" r:id="rId40"/>
    <p:sldId id="257" r:id="rId41"/>
    <p:sldId id="446" r:id="rId42"/>
    <p:sldId id="351" r:id="rId43"/>
    <p:sldId id="287" r:id="rId44"/>
    <p:sldId id="364" r:id="rId45"/>
    <p:sldId id="349" r:id="rId46"/>
    <p:sldId id="350" r:id="rId47"/>
    <p:sldId id="365" r:id="rId48"/>
    <p:sldId id="338" r:id="rId49"/>
    <p:sldId id="377" r:id="rId50"/>
    <p:sldId id="293" r:id="rId51"/>
    <p:sldId id="347" r:id="rId52"/>
    <p:sldId id="341" r:id="rId53"/>
    <p:sldId id="342" r:id="rId54"/>
    <p:sldId id="286" r:id="rId55"/>
    <p:sldId id="289" r:id="rId56"/>
    <p:sldId id="292" r:id="rId57"/>
    <p:sldId id="361" r:id="rId58"/>
    <p:sldId id="269" r:id="rId59"/>
    <p:sldId id="409" r:id="rId60"/>
    <p:sldId id="271" r:id="rId61"/>
    <p:sldId id="273" r:id="rId62"/>
    <p:sldId id="410" r:id="rId63"/>
    <p:sldId id="274" r:id="rId64"/>
    <p:sldId id="340" r:id="rId65"/>
    <p:sldId id="362" r:id="rId66"/>
    <p:sldId id="275" r:id="rId67"/>
    <p:sldId id="443" r:id="rId68"/>
    <p:sldId id="276" r:id="rId69"/>
    <p:sldId id="291" r:id="rId70"/>
    <p:sldId id="284" r:id="rId71"/>
    <p:sldId id="411" r:id="rId72"/>
    <p:sldId id="352" r:id="rId73"/>
    <p:sldId id="412" r:id="rId74"/>
    <p:sldId id="294" r:id="rId75"/>
    <p:sldId id="329" r:id="rId76"/>
    <p:sldId id="330" r:id="rId77"/>
    <p:sldId id="333" r:id="rId78"/>
    <p:sldId id="334" r:id="rId79"/>
    <p:sldId id="296" r:id="rId80"/>
    <p:sldId id="332" r:id="rId81"/>
    <p:sldId id="413" r:id="rId82"/>
    <p:sldId id="331" r:id="rId83"/>
    <p:sldId id="305" r:id="rId84"/>
    <p:sldId id="335" r:id="rId85"/>
    <p:sldId id="336" r:id="rId86"/>
    <p:sldId id="337" r:id="rId87"/>
    <p:sldId id="414" r:id="rId88"/>
    <p:sldId id="302" r:id="rId89"/>
    <p:sldId id="300" r:id="rId90"/>
    <p:sldId id="304" r:id="rId91"/>
    <p:sldId id="301" r:id="rId92"/>
    <p:sldId id="451" r:id="rId93"/>
    <p:sldId id="461" r:id="rId94"/>
    <p:sldId id="457" r:id="rId95"/>
    <p:sldId id="415" r:id="rId96"/>
    <p:sldId id="416" r:id="rId97"/>
    <p:sldId id="417" r:id="rId98"/>
    <p:sldId id="418" r:id="rId99"/>
    <p:sldId id="419" r:id="rId100"/>
    <p:sldId id="420" r:id="rId101"/>
    <p:sldId id="421" r:id="rId102"/>
    <p:sldId id="422" r:id="rId103"/>
    <p:sldId id="423" r:id="rId104"/>
    <p:sldId id="424" r:id="rId105"/>
    <p:sldId id="425" r:id="rId106"/>
    <p:sldId id="426" r:id="rId107"/>
    <p:sldId id="427" r:id="rId108"/>
    <p:sldId id="428" r:id="rId109"/>
    <p:sldId id="429" r:id="rId110"/>
    <p:sldId id="430" r:id="rId111"/>
    <p:sldId id="431" r:id="rId112"/>
    <p:sldId id="432" r:id="rId113"/>
    <p:sldId id="433" r:id="rId114"/>
    <p:sldId id="434" r:id="rId115"/>
    <p:sldId id="435" r:id="rId116"/>
    <p:sldId id="436" r:id="rId117"/>
    <p:sldId id="437" r:id="rId118"/>
    <p:sldId id="438" r:id="rId119"/>
    <p:sldId id="444" r:id="rId120"/>
    <p:sldId id="445" r:id="rId121"/>
    <p:sldId id="439" r:id="rId122"/>
    <p:sldId id="441" r:id="rId123"/>
    <p:sldId id="440" r:id="rId124"/>
    <p:sldId id="315" r:id="rId125"/>
    <p:sldId id="318" r:id="rId126"/>
    <p:sldId id="322" r:id="rId127"/>
    <p:sldId id="324" r:id="rId128"/>
    <p:sldId id="323" r:id="rId129"/>
    <p:sldId id="326" r:id="rId130"/>
    <p:sldId id="327" r:id="rId131"/>
    <p:sldId id="328" r:id="rId132"/>
    <p:sldId id="442" r:id="rId133"/>
    <p:sldId id="453" r:id="rId134"/>
    <p:sldId id="454" r:id="rId135"/>
    <p:sldId id="455" r:id="rId136"/>
    <p:sldId id="456" r:id="rId137"/>
  </p:sldIdLst>
  <p:sldSz cx="9144000" cy="6858000" type="screen4x3"/>
  <p:notesSz cx="7010400" cy="9296400"/>
  <p:custShowLst>
    <p:custShow name="Rotating Lead In" id="0">
      <p:sldLst>
        <p:sld r:id="rId3"/>
      </p:sldLst>
    </p:custShow>
    <p:custShow name="15 Minute Timer" id="1">
      <p:sldLst>
        <p:sld r:id="rId4"/>
        <p:sld r:id="rId5"/>
        <p:sld r:id="rId6"/>
        <p:sld r:id="rId7"/>
        <p:sld r:id="rId8"/>
        <p:sld r:id="rId9"/>
        <p:sld r:id="rId10"/>
        <p:sld r:id="rId11"/>
        <p:sld r:id="rId12"/>
        <p:sld r:id="rId13"/>
        <p:sld r:id="rId14"/>
        <p:sld r:id="rId15"/>
        <p:sld r:id="rId16"/>
        <p:sld r:id="rId17"/>
        <p:sld r:id="rId18"/>
      </p:sldLst>
    </p:custShow>
    <p:custShow name="10 Minute Timer" id="2">
      <p:sldLst>
        <p:sld r:id="rId9"/>
        <p:sld r:id="rId10"/>
        <p:sld r:id="rId11"/>
        <p:sld r:id="rId12"/>
        <p:sld r:id="rId13"/>
        <p:sld r:id="rId14"/>
        <p:sld r:id="rId15"/>
        <p:sld r:id="rId16"/>
        <p:sld r:id="rId17"/>
        <p:sld r:id="rId18"/>
      </p:sldLst>
    </p:custShow>
    <p:custShow name="7 Minute Timer" id="3">
      <p:sldLst>
        <p:sld r:id="rId12"/>
        <p:sld r:id="rId13"/>
        <p:sld r:id="rId14"/>
        <p:sld r:id="rId15"/>
        <p:sld r:id="rId16"/>
        <p:sld r:id="rId17"/>
        <p:sld r:id="rId18"/>
      </p:sldLst>
    </p:custShow>
    <p:custShow name="5 Minute Timer" id="4">
      <p:sldLst>
        <p:sld r:id="rId14"/>
        <p:sld r:id="rId15"/>
        <p:sld r:id="rId16"/>
        <p:sld r:id="rId17"/>
        <p:sld r:id="rId18"/>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2F6FB"/>
    <a:srgbClr val="9DD1FF"/>
    <a:srgbClr val="8C999F"/>
    <a:srgbClr val="7DC485"/>
    <a:srgbClr val="8D2F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57" autoAdjust="0"/>
  </p:normalViewPr>
  <p:slideViewPr>
    <p:cSldViewPr>
      <p:cViewPr varScale="1">
        <p:scale>
          <a:sx n="119" d="100"/>
          <a:sy n="119" d="100"/>
        </p:scale>
        <p:origin x="1218" y="108"/>
      </p:cViewPr>
      <p:guideLst>
        <p:guide orient="horz" pos="2160"/>
        <p:guide pos="2880"/>
      </p:guideLst>
    </p:cSldViewPr>
  </p:slideViewPr>
  <p:notesTextViewPr>
    <p:cViewPr>
      <p:scale>
        <a:sx n="3" d="2"/>
        <a:sy n="3" d="2"/>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iagrams/_rels/data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image" Target="../media/image72.jpeg"/><Relationship Id="rId4" Type="http://schemas.openxmlformats.org/officeDocument/2006/relationships/image" Target="../media/image75.jpeg"/></Relationships>
</file>

<file path=ppt/diagrams/_rels/data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3.jpeg"/><Relationship Id="rId1" Type="http://schemas.openxmlformats.org/officeDocument/2006/relationships/image" Target="../media/image72.jpeg"/><Relationship Id="rId4" Type="http://schemas.openxmlformats.org/officeDocument/2006/relationships/image" Target="../media/image75.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image" Target="../media/image72.jpeg"/><Relationship Id="rId4" Type="http://schemas.openxmlformats.org/officeDocument/2006/relationships/image" Target="../media/image75.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3.jpeg"/><Relationship Id="rId1" Type="http://schemas.openxmlformats.org/officeDocument/2006/relationships/image" Target="../media/image72.jpeg"/><Relationship Id="rId4" Type="http://schemas.openxmlformats.org/officeDocument/2006/relationships/image" Target="../media/image7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63F4C-83AD-4EE2-B185-5DD948CD4DE1}" type="doc">
      <dgm:prSet loTypeId="urn:microsoft.com/office/officeart/2005/8/layout/pyramid1" loCatId="pyramid" qsTypeId="urn:microsoft.com/office/officeart/2005/8/quickstyle/simple1" qsCatId="simple" csTypeId="urn:microsoft.com/office/officeart/2005/8/colors/accent1_2" csCatId="accent1" phldr="1"/>
      <dgm:spPr/>
    </dgm:pt>
    <dgm:pt modelId="{7550111E-014F-4E68-89E0-D5320C5AE9C5}">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AI</a:t>
          </a:r>
        </a:p>
      </dgm:t>
    </dgm:pt>
    <dgm:pt modelId="{0CFAD541-3B61-4849-B623-2462A7464856}" type="parTrans" cxnId="{8760B0E1-22F5-4FCD-9F3E-3B3352220257}">
      <dgm:prSet/>
      <dgm:spPr/>
      <dgm:t>
        <a:bodyPr/>
        <a:lstStyle/>
        <a:p>
          <a:endParaRPr lang="en-US"/>
        </a:p>
      </dgm:t>
    </dgm:pt>
    <dgm:pt modelId="{7AB65DA0-686B-4E50-B1F9-FB96AF9BDAE9}" type="sibTrans" cxnId="{8760B0E1-22F5-4FCD-9F3E-3B3352220257}">
      <dgm:prSet/>
      <dgm:spPr/>
      <dgm:t>
        <a:bodyPr/>
        <a:lstStyle/>
        <a:p>
          <a:endParaRPr lang="en-US"/>
        </a:p>
      </dgm:t>
    </dgm:pt>
    <dgm:pt modelId="{D1185527-D857-48F4-AF20-295A3DB66167}">
      <dgm:prSet phldrT="[Text]"/>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dirty="0"/>
            <a:t>Data Producer</a:t>
          </a:r>
        </a:p>
      </dgm:t>
    </dgm:pt>
    <dgm:pt modelId="{9BEEEF8C-D25A-43CF-95BD-0C3C45FF3B7E}" type="parTrans" cxnId="{5B78CFD0-B467-4BAA-902D-B7D46C1216BD}">
      <dgm:prSet/>
      <dgm:spPr/>
      <dgm:t>
        <a:bodyPr/>
        <a:lstStyle/>
        <a:p>
          <a:endParaRPr lang="en-US"/>
        </a:p>
      </dgm:t>
    </dgm:pt>
    <dgm:pt modelId="{F11AD5C9-DF2D-4339-B914-80776D3C6CF1}" type="sibTrans" cxnId="{5B78CFD0-B467-4BAA-902D-B7D46C1216BD}">
      <dgm:prSet/>
      <dgm:spPr/>
      <dgm:t>
        <a:bodyPr/>
        <a:lstStyle/>
        <a:p>
          <a:endParaRPr lang="en-US"/>
        </a:p>
      </dgm:t>
    </dgm:pt>
    <dgm:pt modelId="{5C5B5F96-FC6E-43EE-B3E4-5FD55C793EA3}">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Machine Learning</a:t>
          </a:r>
        </a:p>
      </dgm:t>
    </dgm:pt>
    <dgm:pt modelId="{86A083AD-14BE-424C-8D24-30E45FC625CB}" type="parTrans" cxnId="{8D4C0793-4BA0-4ADA-AC07-C21657F6D10F}">
      <dgm:prSet/>
      <dgm:spPr/>
      <dgm:t>
        <a:bodyPr/>
        <a:lstStyle/>
        <a:p>
          <a:endParaRPr lang="en-US"/>
        </a:p>
      </dgm:t>
    </dgm:pt>
    <dgm:pt modelId="{BE5FBD81-82F9-40AB-8455-241C42E0202D}" type="sibTrans" cxnId="{8D4C0793-4BA0-4ADA-AC07-C21657F6D10F}">
      <dgm:prSet/>
      <dgm:spPr/>
      <dgm:t>
        <a:bodyPr/>
        <a:lstStyle/>
        <a:p>
          <a:endParaRPr lang="en-US"/>
        </a:p>
      </dgm:t>
    </dgm:pt>
    <dgm:pt modelId="{E761125B-DD8F-4FBA-BD56-89EFB1992289}">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Scientist</a:t>
          </a:r>
        </a:p>
      </dgm:t>
    </dgm:pt>
    <dgm:pt modelId="{8DE41A46-18A5-489B-9D80-C26657E9A8F0}" type="parTrans" cxnId="{258E1C09-0905-4121-87A7-E661B6D85FE1}">
      <dgm:prSet/>
      <dgm:spPr/>
      <dgm:t>
        <a:bodyPr/>
        <a:lstStyle/>
        <a:p>
          <a:endParaRPr lang="en-US"/>
        </a:p>
      </dgm:t>
    </dgm:pt>
    <dgm:pt modelId="{59863764-95BA-4E61-A0A5-4BDABCBC333C}" type="sibTrans" cxnId="{258E1C09-0905-4121-87A7-E661B6D85FE1}">
      <dgm:prSet/>
      <dgm:spPr/>
      <dgm:t>
        <a:bodyPr/>
        <a:lstStyle/>
        <a:p>
          <a:endParaRPr lang="en-US"/>
        </a:p>
      </dgm:t>
    </dgm:pt>
    <dgm:pt modelId="{A65FBE4A-4E83-4D7C-94EC-2798ECCE968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Manager </a:t>
          </a:r>
        </a:p>
        <a:p>
          <a:r>
            <a:rPr lang="en-US" dirty="0"/>
            <a:t>DBA</a:t>
          </a:r>
        </a:p>
      </dgm:t>
    </dgm:pt>
    <dgm:pt modelId="{28F1F224-7377-491F-ABAB-0D0D810CA45C}" type="parTrans" cxnId="{6E5C062A-BE2D-47F9-A434-87EDC61881FF}">
      <dgm:prSet/>
      <dgm:spPr/>
      <dgm:t>
        <a:bodyPr/>
        <a:lstStyle/>
        <a:p>
          <a:endParaRPr lang="en-US"/>
        </a:p>
      </dgm:t>
    </dgm:pt>
    <dgm:pt modelId="{4ED19CEE-CE1D-4E26-910F-BCDF815BBA74}" type="sibTrans" cxnId="{6E5C062A-BE2D-47F9-A434-87EDC61881FF}">
      <dgm:prSet/>
      <dgm:spPr/>
      <dgm:t>
        <a:bodyPr/>
        <a:lstStyle/>
        <a:p>
          <a:endParaRPr lang="en-US"/>
        </a:p>
      </dgm:t>
    </dgm:pt>
    <dgm:pt modelId="{11E2DAB6-5315-4C92-AE50-111C70C894CA}" type="pres">
      <dgm:prSet presAssocID="{CC463F4C-83AD-4EE2-B185-5DD948CD4DE1}" presName="Name0" presStyleCnt="0">
        <dgm:presLayoutVars>
          <dgm:dir/>
          <dgm:animLvl val="lvl"/>
          <dgm:resizeHandles val="exact"/>
        </dgm:presLayoutVars>
      </dgm:prSet>
      <dgm:spPr/>
    </dgm:pt>
    <dgm:pt modelId="{54EB1910-5740-40E7-90E6-F84534AF97E2}" type="pres">
      <dgm:prSet presAssocID="{7550111E-014F-4E68-89E0-D5320C5AE9C5}" presName="Name8" presStyleCnt="0"/>
      <dgm:spPr/>
    </dgm:pt>
    <dgm:pt modelId="{E5579A2A-1B49-4EEC-9311-A7F07CD3920A}" type="pres">
      <dgm:prSet presAssocID="{7550111E-014F-4E68-89E0-D5320C5AE9C5}" presName="level" presStyleLbl="node1" presStyleIdx="0" presStyleCnt="5">
        <dgm:presLayoutVars>
          <dgm:chMax val="1"/>
          <dgm:bulletEnabled val="1"/>
        </dgm:presLayoutVars>
      </dgm:prSet>
      <dgm:spPr/>
    </dgm:pt>
    <dgm:pt modelId="{3AFD786E-DFD4-4D03-876B-987EE6938597}" type="pres">
      <dgm:prSet presAssocID="{7550111E-014F-4E68-89E0-D5320C5AE9C5}" presName="levelTx" presStyleLbl="revTx" presStyleIdx="0" presStyleCnt="0">
        <dgm:presLayoutVars>
          <dgm:chMax val="1"/>
          <dgm:bulletEnabled val="1"/>
        </dgm:presLayoutVars>
      </dgm:prSet>
      <dgm:spPr/>
    </dgm:pt>
    <dgm:pt modelId="{7F194E7D-09AB-4A63-AE11-2D3BAC0D808F}" type="pres">
      <dgm:prSet presAssocID="{5C5B5F96-FC6E-43EE-B3E4-5FD55C793EA3}" presName="Name8" presStyleCnt="0"/>
      <dgm:spPr/>
    </dgm:pt>
    <dgm:pt modelId="{20B6DF05-8F00-4321-94D8-C9F4EFF17882}" type="pres">
      <dgm:prSet presAssocID="{5C5B5F96-FC6E-43EE-B3E4-5FD55C793EA3}" presName="level" presStyleLbl="node1" presStyleIdx="1" presStyleCnt="5">
        <dgm:presLayoutVars>
          <dgm:chMax val="1"/>
          <dgm:bulletEnabled val="1"/>
        </dgm:presLayoutVars>
      </dgm:prSet>
      <dgm:spPr/>
    </dgm:pt>
    <dgm:pt modelId="{B16EEA48-008B-40C2-9CAE-F2E9B3F0382F}" type="pres">
      <dgm:prSet presAssocID="{5C5B5F96-FC6E-43EE-B3E4-5FD55C793EA3}" presName="levelTx" presStyleLbl="revTx" presStyleIdx="0" presStyleCnt="0">
        <dgm:presLayoutVars>
          <dgm:chMax val="1"/>
          <dgm:bulletEnabled val="1"/>
        </dgm:presLayoutVars>
      </dgm:prSet>
      <dgm:spPr/>
    </dgm:pt>
    <dgm:pt modelId="{CF01FE25-643B-4FEC-BCCF-5E2BEDEC1035}" type="pres">
      <dgm:prSet presAssocID="{E761125B-DD8F-4FBA-BD56-89EFB1992289}" presName="Name8" presStyleCnt="0"/>
      <dgm:spPr/>
    </dgm:pt>
    <dgm:pt modelId="{1E890ECB-6CEA-48F1-A8D2-550544A99E85}" type="pres">
      <dgm:prSet presAssocID="{E761125B-DD8F-4FBA-BD56-89EFB1992289}" presName="level" presStyleLbl="node1" presStyleIdx="2" presStyleCnt="5">
        <dgm:presLayoutVars>
          <dgm:chMax val="1"/>
          <dgm:bulletEnabled val="1"/>
        </dgm:presLayoutVars>
      </dgm:prSet>
      <dgm:spPr/>
    </dgm:pt>
    <dgm:pt modelId="{E3A6FBD3-7AEE-4086-9595-C8DB6F3E57AD}" type="pres">
      <dgm:prSet presAssocID="{E761125B-DD8F-4FBA-BD56-89EFB1992289}" presName="levelTx" presStyleLbl="revTx" presStyleIdx="0" presStyleCnt="0">
        <dgm:presLayoutVars>
          <dgm:chMax val="1"/>
          <dgm:bulletEnabled val="1"/>
        </dgm:presLayoutVars>
      </dgm:prSet>
      <dgm:spPr/>
    </dgm:pt>
    <dgm:pt modelId="{20A9CCDE-A024-4E49-89F8-F7C3BAEC1F34}" type="pres">
      <dgm:prSet presAssocID="{A65FBE4A-4E83-4D7C-94EC-2798ECCE968B}" presName="Name8" presStyleCnt="0"/>
      <dgm:spPr/>
    </dgm:pt>
    <dgm:pt modelId="{61459226-9154-48F5-BA9A-7A930B602E06}" type="pres">
      <dgm:prSet presAssocID="{A65FBE4A-4E83-4D7C-94EC-2798ECCE968B}" presName="level" presStyleLbl="node1" presStyleIdx="3" presStyleCnt="5">
        <dgm:presLayoutVars>
          <dgm:chMax val="1"/>
          <dgm:bulletEnabled val="1"/>
        </dgm:presLayoutVars>
      </dgm:prSet>
      <dgm:spPr/>
    </dgm:pt>
    <dgm:pt modelId="{18E5C5C8-A8EA-4B8D-8D1D-48DF4FAD9353}" type="pres">
      <dgm:prSet presAssocID="{A65FBE4A-4E83-4D7C-94EC-2798ECCE968B}" presName="levelTx" presStyleLbl="revTx" presStyleIdx="0" presStyleCnt="0">
        <dgm:presLayoutVars>
          <dgm:chMax val="1"/>
          <dgm:bulletEnabled val="1"/>
        </dgm:presLayoutVars>
      </dgm:prSet>
      <dgm:spPr/>
    </dgm:pt>
    <dgm:pt modelId="{D8D3F06D-F99A-4F8A-8D06-21CD1E1C7E84}" type="pres">
      <dgm:prSet presAssocID="{D1185527-D857-48F4-AF20-295A3DB66167}" presName="Name8" presStyleCnt="0"/>
      <dgm:spPr/>
    </dgm:pt>
    <dgm:pt modelId="{D7588574-EBBE-4077-AC6A-EF0EB1A58414}" type="pres">
      <dgm:prSet presAssocID="{D1185527-D857-48F4-AF20-295A3DB66167}" presName="level" presStyleLbl="node1" presStyleIdx="4" presStyleCnt="5">
        <dgm:presLayoutVars>
          <dgm:chMax val="1"/>
          <dgm:bulletEnabled val="1"/>
        </dgm:presLayoutVars>
      </dgm:prSet>
      <dgm:spPr/>
    </dgm:pt>
    <dgm:pt modelId="{F51258A7-A9FF-4E88-B5E7-599525772ED0}" type="pres">
      <dgm:prSet presAssocID="{D1185527-D857-48F4-AF20-295A3DB66167}" presName="levelTx" presStyleLbl="revTx" presStyleIdx="0" presStyleCnt="0">
        <dgm:presLayoutVars>
          <dgm:chMax val="1"/>
          <dgm:bulletEnabled val="1"/>
        </dgm:presLayoutVars>
      </dgm:prSet>
      <dgm:spPr/>
    </dgm:pt>
  </dgm:ptLst>
  <dgm:cxnLst>
    <dgm:cxn modelId="{00B3D207-D52A-470E-B582-BE99A456DE54}" type="presOf" srcId="{5C5B5F96-FC6E-43EE-B3E4-5FD55C793EA3}" destId="{B16EEA48-008B-40C2-9CAE-F2E9B3F0382F}" srcOrd="1" destOrd="0" presId="urn:microsoft.com/office/officeart/2005/8/layout/pyramid1"/>
    <dgm:cxn modelId="{258E1C09-0905-4121-87A7-E661B6D85FE1}" srcId="{CC463F4C-83AD-4EE2-B185-5DD948CD4DE1}" destId="{E761125B-DD8F-4FBA-BD56-89EFB1992289}" srcOrd="2" destOrd="0" parTransId="{8DE41A46-18A5-489B-9D80-C26657E9A8F0}" sibTransId="{59863764-95BA-4E61-A0A5-4BDABCBC333C}"/>
    <dgm:cxn modelId="{C15F4120-7C3F-4B02-8FD5-1F77AD9FF764}" type="presOf" srcId="{A65FBE4A-4E83-4D7C-94EC-2798ECCE968B}" destId="{18E5C5C8-A8EA-4B8D-8D1D-48DF4FAD9353}" srcOrd="1" destOrd="0" presId="urn:microsoft.com/office/officeart/2005/8/layout/pyramid1"/>
    <dgm:cxn modelId="{5B9CD023-1438-4CAD-AAF0-E7FA4E7FAB59}" type="presOf" srcId="{E761125B-DD8F-4FBA-BD56-89EFB1992289}" destId="{1E890ECB-6CEA-48F1-A8D2-550544A99E85}" srcOrd="0" destOrd="0" presId="urn:microsoft.com/office/officeart/2005/8/layout/pyramid1"/>
    <dgm:cxn modelId="{0BFE4225-EC19-496D-BCCD-25CE395D3C79}" type="presOf" srcId="{A65FBE4A-4E83-4D7C-94EC-2798ECCE968B}" destId="{61459226-9154-48F5-BA9A-7A930B602E06}" srcOrd="0" destOrd="0" presId="urn:microsoft.com/office/officeart/2005/8/layout/pyramid1"/>
    <dgm:cxn modelId="{6E5C062A-BE2D-47F9-A434-87EDC61881FF}" srcId="{CC463F4C-83AD-4EE2-B185-5DD948CD4DE1}" destId="{A65FBE4A-4E83-4D7C-94EC-2798ECCE968B}" srcOrd="3" destOrd="0" parTransId="{28F1F224-7377-491F-ABAB-0D0D810CA45C}" sibTransId="{4ED19CEE-CE1D-4E26-910F-BCDF815BBA74}"/>
    <dgm:cxn modelId="{248ADD3F-ABAC-4686-A37B-F67E73A09801}" type="presOf" srcId="{7550111E-014F-4E68-89E0-D5320C5AE9C5}" destId="{E5579A2A-1B49-4EEC-9311-A7F07CD3920A}" srcOrd="0" destOrd="0" presId="urn:microsoft.com/office/officeart/2005/8/layout/pyramid1"/>
    <dgm:cxn modelId="{5AFB2165-7FC9-4589-A2AF-8104392A2C02}" type="presOf" srcId="{E761125B-DD8F-4FBA-BD56-89EFB1992289}" destId="{E3A6FBD3-7AEE-4086-9595-C8DB6F3E57AD}" srcOrd="1" destOrd="0" presId="urn:microsoft.com/office/officeart/2005/8/layout/pyramid1"/>
    <dgm:cxn modelId="{EAF91E47-1505-4FDB-9BFF-3BD4F834DC7F}" type="presOf" srcId="{CC463F4C-83AD-4EE2-B185-5DD948CD4DE1}" destId="{11E2DAB6-5315-4C92-AE50-111C70C894CA}" srcOrd="0" destOrd="0" presId="urn:microsoft.com/office/officeart/2005/8/layout/pyramid1"/>
    <dgm:cxn modelId="{62612469-F223-459B-99B1-944B486B8AE9}" type="presOf" srcId="{7550111E-014F-4E68-89E0-D5320C5AE9C5}" destId="{3AFD786E-DFD4-4D03-876B-987EE6938597}" srcOrd="1" destOrd="0" presId="urn:microsoft.com/office/officeart/2005/8/layout/pyramid1"/>
    <dgm:cxn modelId="{DCF1EA6D-0D13-44CC-AD29-F5C0D5D4A9F1}" type="presOf" srcId="{D1185527-D857-48F4-AF20-295A3DB66167}" destId="{F51258A7-A9FF-4E88-B5E7-599525772ED0}" srcOrd="1" destOrd="0" presId="urn:microsoft.com/office/officeart/2005/8/layout/pyramid1"/>
    <dgm:cxn modelId="{6F4A9885-ECAD-4E33-884F-22E299542CE4}" type="presOf" srcId="{D1185527-D857-48F4-AF20-295A3DB66167}" destId="{D7588574-EBBE-4077-AC6A-EF0EB1A58414}" srcOrd="0" destOrd="0" presId="urn:microsoft.com/office/officeart/2005/8/layout/pyramid1"/>
    <dgm:cxn modelId="{8D4C0793-4BA0-4ADA-AC07-C21657F6D10F}" srcId="{CC463F4C-83AD-4EE2-B185-5DD948CD4DE1}" destId="{5C5B5F96-FC6E-43EE-B3E4-5FD55C793EA3}" srcOrd="1" destOrd="0" parTransId="{86A083AD-14BE-424C-8D24-30E45FC625CB}" sibTransId="{BE5FBD81-82F9-40AB-8455-241C42E0202D}"/>
    <dgm:cxn modelId="{283CE999-F506-4FDA-BE4D-99E22B5125B8}" type="presOf" srcId="{5C5B5F96-FC6E-43EE-B3E4-5FD55C793EA3}" destId="{20B6DF05-8F00-4321-94D8-C9F4EFF17882}" srcOrd="0" destOrd="0" presId="urn:microsoft.com/office/officeart/2005/8/layout/pyramid1"/>
    <dgm:cxn modelId="{5B78CFD0-B467-4BAA-902D-B7D46C1216BD}" srcId="{CC463F4C-83AD-4EE2-B185-5DD948CD4DE1}" destId="{D1185527-D857-48F4-AF20-295A3DB66167}" srcOrd="4" destOrd="0" parTransId="{9BEEEF8C-D25A-43CF-95BD-0C3C45FF3B7E}" sibTransId="{F11AD5C9-DF2D-4339-B914-80776D3C6CF1}"/>
    <dgm:cxn modelId="{8760B0E1-22F5-4FCD-9F3E-3B3352220257}" srcId="{CC463F4C-83AD-4EE2-B185-5DD948CD4DE1}" destId="{7550111E-014F-4E68-89E0-D5320C5AE9C5}" srcOrd="0" destOrd="0" parTransId="{0CFAD541-3B61-4849-B623-2462A7464856}" sibTransId="{7AB65DA0-686B-4E50-B1F9-FB96AF9BDAE9}"/>
    <dgm:cxn modelId="{BE455AD9-D0CA-4470-A778-6E870699BB2F}" type="presParOf" srcId="{11E2DAB6-5315-4C92-AE50-111C70C894CA}" destId="{54EB1910-5740-40E7-90E6-F84534AF97E2}" srcOrd="0" destOrd="0" presId="urn:microsoft.com/office/officeart/2005/8/layout/pyramid1"/>
    <dgm:cxn modelId="{E0A67227-3860-40D0-8522-6C0E97ADC0C9}" type="presParOf" srcId="{54EB1910-5740-40E7-90E6-F84534AF97E2}" destId="{E5579A2A-1B49-4EEC-9311-A7F07CD3920A}" srcOrd="0" destOrd="0" presId="urn:microsoft.com/office/officeart/2005/8/layout/pyramid1"/>
    <dgm:cxn modelId="{DE6B3D4D-23A3-4F2F-A69F-B5A4C1B8E501}" type="presParOf" srcId="{54EB1910-5740-40E7-90E6-F84534AF97E2}" destId="{3AFD786E-DFD4-4D03-876B-987EE6938597}" srcOrd="1" destOrd="0" presId="urn:microsoft.com/office/officeart/2005/8/layout/pyramid1"/>
    <dgm:cxn modelId="{79BE01B0-E0DD-4018-8278-0C0DE2A57E14}" type="presParOf" srcId="{11E2DAB6-5315-4C92-AE50-111C70C894CA}" destId="{7F194E7D-09AB-4A63-AE11-2D3BAC0D808F}" srcOrd="1" destOrd="0" presId="urn:microsoft.com/office/officeart/2005/8/layout/pyramid1"/>
    <dgm:cxn modelId="{C2004030-89F2-4F40-82D0-17317A449A3F}" type="presParOf" srcId="{7F194E7D-09AB-4A63-AE11-2D3BAC0D808F}" destId="{20B6DF05-8F00-4321-94D8-C9F4EFF17882}" srcOrd="0" destOrd="0" presId="urn:microsoft.com/office/officeart/2005/8/layout/pyramid1"/>
    <dgm:cxn modelId="{E20BA369-EF5F-468B-95AF-2DFF4FA46B2D}" type="presParOf" srcId="{7F194E7D-09AB-4A63-AE11-2D3BAC0D808F}" destId="{B16EEA48-008B-40C2-9CAE-F2E9B3F0382F}" srcOrd="1" destOrd="0" presId="urn:microsoft.com/office/officeart/2005/8/layout/pyramid1"/>
    <dgm:cxn modelId="{013C5CC2-DD7D-4263-BA72-A52952064096}" type="presParOf" srcId="{11E2DAB6-5315-4C92-AE50-111C70C894CA}" destId="{CF01FE25-643B-4FEC-BCCF-5E2BEDEC1035}" srcOrd="2" destOrd="0" presId="urn:microsoft.com/office/officeart/2005/8/layout/pyramid1"/>
    <dgm:cxn modelId="{A0376191-698D-4A10-AD5C-14D12EA11102}" type="presParOf" srcId="{CF01FE25-643B-4FEC-BCCF-5E2BEDEC1035}" destId="{1E890ECB-6CEA-48F1-A8D2-550544A99E85}" srcOrd="0" destOrd="0" presId="urn:microsoft.com/office/officeart/2005/8/layout/pyramid1"/>
    <dgm:cxn modelId="{7C953AD8-C40D-456E-A586-7F379ED812EA}" type="presParOf" srcId="{CF01FE25-643B-4FEC-BCCF-5E2BEDEC1035}" destId="{E3A6FBD3-7AEE-4086-9595-C8DB6F3E57AD}" srcOrd="1" destOrd="0" presId="urn:microsoft.com/office/officeart/2005/8/layout/pyramid1"/>
    <dgm:cxn modelId="{7A408543-F8E6-4AD3-850B-38100ABE3B38}" type="presParOf" srcId="{11E2DAB6-5315-4C92-AE50-111C70C894CA}" destId="{20A9CCDE-A024-4E49-89F8-F7C3BAEC1F34}" srcOrd="3" destOrd="0" presId="urn:microsoft.com/office/officeart/2005/8/layout/pyramid1"/>
    <dgm:cxn modelId="{A7381D8B-0774-4902-8321-AB2DF99B9ADA}" type="presParOf" srcId="{20A9CCDE-A024-4E49-89F8-F7C3BAEC1F34}" destId="{61459226-9154-48F5-BA9A-7A930B602E06}" srcOrd="0" destOrd="0" presId="urn:microsoft.com/office/officeart/2005/8/layout/pyramid1"/>
    <dgm:cxn modelId="{7DE8786C-EE4D-4E85-B116-BEB7C85AA984}" type="presParOf" srcId="{20A9CCDE-A024-4E49-89F8-F7C3BAEC1F34}" destId="{18E5C5C8-A8EA-4B8D-8D1D-48DF4FAD9353}" srcOrd="1" destOrd="0" presId="urn:microsoft.com/office/officeart/2005/8/layout/pyramid1"/>
    <dgm:cxn modelId="{951CA251-00EA-4F38-8525-E35106952D53}" type="presParOf" srcId="{11E2DAB6-5315-4C92-AE50-111C70C894CA}" destId="{D8D3F06D-F99A-4F8A-8D06-21CD1E1C7E84}" srcOrd="4" destOrd="0" presId="urn:microsoft.com/office/officeart/2005/8/layout/pyramid1"/>
    <dgm:cxn modelId="{D634DB41-E095-4004-B36E-593ABCBE9B94}" type="presParOf" srcId="{D8D3F06D-F99A-4F8A-8D06-21CD1E1C7E84}" destId="{D7588574-EBBE-4077-AC6A-EF0EB1A58414}" srcOrd="0" destOrd="0" presId="urn:microsoft.com/office/officeart/2005/8/layout/pyramid1"/>
    <dgm:cxn modelId="{1492A84D-F5DE-43C8-9BA5-9412EE8BD28F}" type="presParOf" srcId="{D8D3F06D-F99A-4F8A-8D06-21CD1E1C7E84}" destId="{F51258A7-A9FF-4E88-B5E7-599525772ED0}"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63F4C-83AD-4EE2-B185-5DD948CD4DE1}" type="doc">
      <dgm:prSet loTypeId="urn:microsoft.com/office/officeart/2005/8/layout/pyramid1" loCatId="pyramid" qsTypeId="urn:microsoft.com/office/officeart/2005/8/quickstyle/simple1" qsCatId="simple" csTypeId="urn:microsoft.com/office/officeart/2005/8/colors/accent1_2" csCatId="accent1" phldr="1"/>
      <dgm:spPr/>
    </dgm:pt>
    <dgm:pt modelId="{7550111E-014F-4E68-89E0-D5320C5AE9C5}">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AI</a:t>
          </a:r>
        </a:p>
      </dgm:t>
    </dgm:pt>
    <dgm:pt modelId="{0CFAD541-3B61-4849-B623-2462A7464856}" type="parTrans" cxnId="{8760B0E1-22F5-4FCD-9F3E-3B3352220257}">
      <dgm:prSet/>
      <dgm:spPr/>
      <dgm:t>
        <a:bodyPr/>
        <a:lstStyle/>
        <a:p>
          <a:endParaRPr lang="en-US"/>
        </a:p>
      </dgm:t>
    </dgm:pt>
    <dgm:pt modelId="{7AB65DA0-686B-4E50-B1F9-FB96AF9BDAE9}" type="sibTrans" cxnId="{8760B0E1-22F5-4FCD-9F3E-3B3352220257}">
      <dgm:prSet/>
      <dgm:spPr/>
      <dgm:t>
        <a:bodyPr/>
        <a:lstStyle/>
        <a:p>
          <a:endParaRPr lang="en-US"/>
        </a:p>
      </dgm:t>
    </dgm:pt>
    <dgm:pt modelId="{D1185527-D857-48F4-AF20-295A3DB66167}">
      <dgm:prSet phldrT="[Text]"/>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dirty="0"/>
            <a:t>Data Producer</a:t>
          </a:r>
        </a:p>
      </dgm:t>
    </dgm:pt>
    <dgm:pt modelId="{9BEEEF8C-D25A-43CF-95BD-0C3C45FF3B7E}" type="parTrans" cxnId="{5B78CFD0-B467-4BAA-902D-B7D46C1216BD}">
      <dgm:prSet/>
      <dgm:spPr/>
      <dgm:t>
        <a:bodyPr/>
        <a:lstStyle/>
        <a:p>
          <a:endParaRPr lang="en-US"/>
        </a:p>
      </dgm:t>
    </dgm:pt>
    <dgm:pt modelId="{F11AD5C9-DF2D-4339-B914-80776D3C6CF1}" type="sibTrans" cxnId="{5B78CFD0-B467-4BAA-902D-B7D46C1216BD}">
      <dgm:prSet/>
      <dgm:spPr/>
      <dgm:t>
        <a:bodyPr/>
        <a:lstStyle/>
        <a:p>
          <a:endParaRPr lang="en-US"/>
        </a:p>
      </dgm:t>
    </dgm:pt>
    <dgm:pt modelId="{5C5B5F96-FC6E-43EE-B3E4-5FD55C793EA3}">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Machine Learning</a:t>
          </a:r>
        </a:p>
      </dgm:t>
    </dgm:pt>
    <dgm:pt modelId="{86A083AD-14BE-424C-8D24-30E45FC625CB}" type="parTrans" cxnId="{8D4C0793-4BA0-4ADA-AC07-C21657F6D10F}">
      <dgm:prSet/>
      <dgm:spPr/>
      <dgm:t>
        <a:bodyPr/>
        <a:lstStyle/>
        <a:p>
          <a:endParaRPr lang="en-US"/>
        </a:p>
      </dgm:t>
    </dgm:pt>
    <dgm:pt modelId="{BE5FBD81-82F9-40AB-8455-241C42E0202D}" type="sibTrans" cxnId="{8D4C0793-4BA0-4ADA-AC07-C21657F6D10F}">
      <dgm:prSet/>
      <dgm:spPr/>
      <dgm:t>
        <a:bodyPr/>
        <a:lstStyle/>
        <a:p>
          <a:endParaRPr lang="en-US"/>
        </a:p>
      </dgm:t>
    </dgm:pt>
    <dgm:pt modelId="{E761125B-DD8F-4FBA-BD56-89EFB1992289}">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Scientist</a:t>
          </a:r>
        </a:p>
      </dgm:t>
    </dgm:pt>
    <dgm:pt modelId="{8DE41A46-18A5-489B-9D80-C26657E9A8F0}" type="parTrans" cxnId="{258E1C09-0905-4121-87A7-E661B6D85FE1}">
      <dgm:prSet/>
      <dgm:spPr/>
      <dgm:t>
        <a:bodyPr/>
        <a:lstStyle/>
        <a:p>
          <a:endParaRPr lang="en-US"/>
        </a:p>
      </dgm:t>
    </dgm:pt>
    <dgm:pt modelId="{59863764-95BA-4E61-A0A5-4BDABCBC333C}" type="sibTrans" cxnId="{258E1C09-0905-4121-87A7-E661B6D85FE1}">
      <dgm:prSet/>
      <dgm:spPr/>
      <dgm:t>
        <a:bodyPr/>
        <a:lstStyle/>
        <a:p>
          <a:endParaRPr lang="en-US"/>
        </a:p>
      </dgm:t>
    </dgm:pt>
    <dgm:pt modelId="{A65FBE4A-4E83-4D7C-94EC-2798ECCE968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Manager </a:t>
          </a:r>
        </a:p>
        <a:p>
          <a:r>
            <a:rPr lang="en-US" dirty="0"/>
            <a:t>DBA</a:t>
          </a:r>
        </a:p>
      </dgm:t>
    </dgm:pt>
    <dgm:pt modelId="{28F1F224-7377-491F-ABAB-0D0D810CA45C}" type="parTrans" cxnId="{6E5C062A-BE2D-47F9-A434-87EDC61881FF}">
      <dgm:prSet/>
      <dgm:spPr/>
      <dgm:t>
        <a:bodyPr/>
        <a:lstStyle/>
        <a:p>
          <a:endParaRPr lang="en-US"/>
        </a:p>
      </dgm:t>
    </dgm:pt>
    <dgm:pt modelId="{4ED19CEE-CE1D-4E26-910F-BCDF815BBA74}" type="sibTrans" cxnId="{6E5C062A-BE2D-47F9-A434-87EDC61881FF}">
      <dgm:prSet/>
      <dgm:spPr/>
      <dgm:t>
        <a:bodyPr/>
        <a:lstStyle/>
        <a:p>
          <a:endParaRPr lang="en-US"/>
        </a:p>
      </dgm:t>
    </dgm:pt>
    <dgm:pt modelId="{11E2DAB6-5315-4C92-AE50-111C70C894CA}" type="pres">
      <dgm:prSet presAssocID="{CC463F4C-83AD-4EE2-B185-5DD948CD4DE1}" presName="Name0" presStyleCnt="0">
        <dgm:presLayoutVars>
          <dgm:dir/>
          <dgm:animLvl val="lvl"/>
          <dgm:resizeHandles val="exact"/>
        </dgm:presLayoutVars>
      </dgm:prSet>
      <dgm:spPr/>
    </dgm:pt>
    <dgm:pt modelId="{54EB1910-5740-40E7-90E6-F84534AF97E2}" type="pres">
      <dgm:prSet presAssocID="{7550111E-014F-4E68-89E0-D5320C5AE9C5}" presName="Name8" presStyleCnt="0"/>
      <dgm:spPr/>
    </dgm:pt>
    <dgm:pt modelId="{E5579A2A-1B49-4EEC-9311-A7F07CD3920A}" type="pres">
      <dgm:prSet presAssocID="{7550111E-014F-4E68-89E0-D5320C5AE9C5}" presName="level" presStyleLbl="node1" presStyleIdx="0" presStyleCnt="5">
        <dgm:presLayoutVars>
          <dgm:chMax val="1"/>
          <dgm:bulletEnabled val="1"/>
        </dgm:presLayoutVars>
      </dgm:prSet>
      <dgm:spPr/>
    </dgm:pt>
    <dgm:pt modelId="{3AFD786E-DFD4-4D03-876B-987EE6938597}" type="pres">
      <dgm:prSet presAssocID="{7550111E-014F-4E68-89E0-D5320C5AE9C5}" presName="levelTx" presStyleLbl="revTx" presStyleIdx="0" presStyleCnt="0">
        <dgm:presLayoutVars>
          <dgm:chMax val="1"/>
          <dgm:bulletEnabled val="1"/>
        </dgm:presLayoutVars>
      </dgm:prSet>
      <dgm:spPr/>
    </dgm:pt>
    <dgm:pt modelId="{7F194E7D-09AB-4A63-AE11-2D3BAC0D808F}" type="pres">
      <dgm:prSet presAssocID="{5C5B5F96-FC6E-43EE-B3E4-5FD55C793EA3}" presName="Name8" presStyleCnt="0"/>
      <dgm:spPr/>
    </dgm:pt>
    <dgm:pt modelId="{20B6DF05-8F00-4321-94D8-C9F4EFF17882}" type="pres">
      <dgm:prSet presAssocID="{5C5B5F96-FC6E-43EE-B3E4-5FD55C793EA3}" presName="level" presStyleLbl="node1" presStyleIdx="1" presStyleCnt="5">
        <dgm:presLayoutVars>
          <dgm:chMax val="1"/>
          <dgm:bulletEnabled val="1"/>
        </dgm:presLayoutVars>
      </dgm:prSet>
      <dgm:spPr/>
    </dgm:pt>
    <dgm:pt modelId="{B16EEA48-008B-40C2-9CAE-F2E9B3F0382F}" type="pres">
      <dgm:prSet presAssocID="{5C5B5F96-FC6E-43EE-B3E4-5FD55C793EA3}" presName="levelTx" presStyleLbl="revTx" presStyleIdx="0" presStyleCnt="0">
        <dgm:presLayoutVars>
          <dgm:chMax val="1"/>
          <dgm:bulletEnabled val="1"/>
        </dgm:presLayoutVars>
      </dgm:prSet>
      <dgm:spPr/>
    </dgm:pt>
    <dgm:pt modelId="{CF01FE25-643B-4FEC-BCCF-5E2BEDEC1035}" type="pres">
      <dgm:prSet presAssocID="{E761125B-DD8F-4FBA-BD56-89EFB1992289}" presName="Name8" presStyleCnt="0"/>
      <dgm:spPr/>
    </dgm:pt>
    <dgm:pt modelId="{1E890ECB-6CEA-48F1-A8D2-550544A99E85}" type="pres">
      <dgm:prSet presAssocID="{E761125B-DD8F-4FBA-BD56-89EFB1992289}" presName="level" presStyleLbl="node1" presStyleIdx="2" presStyleCnt="5">
        <dgm:presLayoutVars>
          <dgm:chMax val="1"/>
          <dgm:bulletEnabled val="1"/>
        </dgm:presLayoutVars>
      </dgm:prSet>
      <dgm:spPr/>
    </dgm:pt>
    <dgm:pt modelId="{E3A6FBD3-7AEE-4086-9595-C8DB6F3E57AD}" type="pres">
      <dgm:prSet presAssocID="{E761125B-DD8F-4FBA-BD56-89EFB1992289}" presName="levelTx" presStyleLbl="revTx" presStyleIdx="0" presStyleCnt="0">
        <dgm:presLayoutVars>
          <dgm:chMax val="1"/>
          <dgm:bulletEnabled val="1"/>
        </dgm:presLayoutVars>
      </dgm:prSet>
      <dgm:spPr/>
    </dgm:pt>
    <dgm:pt modelId="{20A9CCDE-A024-4E49-89F8-F7C3BAEC1F34}" type="pres">
      <dgm:prSet presAssocID="{A65FBE4A-4E83-4D7C-94EC-2798ECCE968B}" presName="Name8" presStyleCnt="0"/>
      <dgm:spPr/>
    </dgm:pt>
    <dgm:pt modelId="{61459226-9154-48F5-BA9A-7A930B602E06}" type="pres">
      <dgm:prSet presAssocID="{A65FBE4A-4E83-4D7C-94EC-2798ECCE968B}" presName="level" presStyleLbl="node1" presStyleIdx="3" presStyleCnt="5">
        <dgm:presLayoutVars>
          <dgm:chMax val="1"/>
          <dgm:bulletEnabled val="1"/>
        </dgm:presLayoutVars>
      </dgm:prSet>
      <dgm:spPr/>
    </dgm:pt>
    <dgm:pt modelId="{18E5C5C8-A8EA-4B8D-8D1D-48DF4FAD9353}" type="pres">
      <dgm:prSet presAssocID="{A65FBE4A-4E83-4D7C-94EC-2798ECCE968B}" presName="levelTx" presStyleLbl="revTx" presStyleIdx="0" presStyleCnt="0">
        <dgm:presLayoutVars>
          <dgm:chMax val="1"/>
          <dgm:bulletEnabled val="1"/>
        </dgm:presLayoutVars>
      </dgm:prSet>
      <dgm:spPr/>
    </dgm:pt>
    <dgm:pt modelId="{D8D3F06D-F99A-4F8A-8D06-21CD1E1C7E84}" type="pres">
      <dgm:prSet presAssocID="{D1185527-D857-48F4-AF20-295A3DB66167}" presName="Name8" presStyleCnt="0"/>
      <dgm:spPr/>
    </dgm:pt>
    <dgm:pt modelId="{D7588574-EBBE-4077-AC6A-EF0EB1A58414}" type="pres">
      <dgm:prSet presAssocID="{D1185527-D857-48F4-AF20-295A3DB66167}" presName="level" presStyleLbl="node1" presStyleIdx="4" presStyleCnt="5">
        <dgm:presLayoutVars>
          <dgm:chMax val="1"/>
          <dgm:bulletEnabled val="1"/>
        </dgm:presLayoutVars>
      </dgm:prSet>
      <dgm:spPr/>
    </dgm:pt>
    <dgm:pt modelId="{F51258A7-A9FF-4E88-B5E7-599525772ED0}" type="pres">
      <dgm:prSet presAssocID="{D1185527-D857-48F4-AF20-295A3DB66167}" presName="levelTx" presStyleLbl="revTx" presStyleIdx="0" presStyleCnt="0">
        <dgm:presLayoutVars>
          <dgm:chMax val="1"/>
          <dgm:bulletEnabled val="1"/>
        </dgm:presLayoutVars>
      </dgm:prSet>
      <dgm:spPr/>
    </dgm:pt>
  </dgm:ptLst>
  <dgm:cxnLst>
    <dgm:cxn modelId="{00B3D207-D52A-470E-B582-BE99A456DE54}" type="presOf" srcId="{5C5B5F96-FC6E-43EE-B3E4-5FD55C793EA3}" destId="{B16EEA48-008B-40C2-9CAE-F2E9B3F0382F}" srcOrd="1" destOrd="0" presId="urn:microsoft.com/office/officeart/2005/8/layout/pyramid1"/>
    <dgm:cxn modelId="{258E1C09-0905-4121-87A7-E661B6D85FE1}" srcId="{CC463F4C-83AD-4EE2-B185-5DD948CD4DE1}" destId="{E761125B-DD8F-4FBA-BD56-89EFB1992289}" srcOrd="2" destOrd="0" parTransId="{8DE41A46-18A5-489B-9D80-C26657E9A8F0}" sibTransId="{59863764-95BA-4E61-A0A5-4BDABCBC333C}"/>
    <dgm:cxn modelId="{C15F4120-7C3F-4B02-8FD5-1F77AD9FF764}" type="presOf" srcId="{A65FBE4A-4E83-4D7C-94EC-2798ECCE968B}" destId="{18E5C5C8-A8EA-4B8D-8D1D-48DF4FAD9353}" srcOrd="1" destOrd="0" presId="urn:microsoft.com/office/officeart/2005/8/layout/pyramid1"/>
    <dgm:cxn modelId="{5B9CD023-1438-4CAD-AAF0-E7FA4E7FAB59}" type="presOf" srcId="{E761125B-DD8F-4FBA-BD56-89EFB1992289}" destId="{1E890ECB-6CEA-48F1-A8D2-550544A99E85}" srcOrd="0" destOrd="0" presId="urn:microsoft.com/office/officeart/2005/8/layout/pyramid1"/>
    <dgm:cxn modelId="{0BFE4225-EC19-496D-BCCD-25CE395D3C79}" type="presOf" srcId="{A65FBE4A-4E83-4D7C-94EC-2798ECCE968B}" destId="{61459226-9154-48F5-BA9A-7A930B602E06}" srcOrd="0" destOrd="0" presId="urn:microsoft.com/office/officeart/2005/8/layout/pyramid1"/>
    <dgm:cxn modelId="{6E5C062A-BE2D-47F9-A434-87EDC61881FF}" srcId="{CC463F4C-83AD-4EE2-B185-5DD948CD4DE1}" destId="{A65FBE4A-4E83-4D7C-94EC-2798ECCE968B}" srcOrd="3" destOrd="0" parTransId="{28F1F224-7377-491F-ABAB-0D0D810CA45C}" sibTransId="{4ED19CEE-CE1D-4E26-910F-BCDF815BBA74}"/>
    <dgm:cxn modelId="{248ADD3F-ABAC-4686-A37B-F67E73A09801}" type="presOf" srcId="{7550111E-014F-4E68-89E0-D5320C5AE9C5}" destId="{E5579A2A-1B49-4EEC-9311-A7F07CD3920A}" srcOrd="0" destOrd="0" presId="urn:microsoft.com/office/officeart/2005/8/layout/pyramid1"/>
    <dgm:cxn modelId="{5AFB2165-7FC9-4589-A2AF-8104392A2C02}" type="presOf" srcId="{E761125B-DD8F-4FBA-BD56-89EFB1992289}" destId="{E3A6FBD3-7AEE-4086-9595-C8DB6F3E57AD}" srcOrd="1" destOrd="0" presId="urn:microsoft.com/office/officeart/2005/8/layout/pyramid1"/>
    <dgm:cxn modelId="{EAF91E47-1505-4FDB-9BFF-3BD4F834DC7F}" type="presOf" srcId="{CC463F4C-83AD-4EE2-B185-5DD948CD4DE1}" destId="{11E2DAB6-5315-4C92-AE50-111C70C894CA}" srcOrd="0" destOrd="0" presId="urn:microsoft.com/office/officeart/2005/8/layout/pyramid1"/>
    <dgm:cxn modelId="{62612469-F223-459B-99B1-944B486B8AE9}" type="presOf" srcId="{7550111E-014F-4E68-89E0-D5320C5AE9C5}" destId="{3AFD786E-DFD4-4D03-876B-987EE6938597}" srcOrd="1" destOrd="0" presId="urn:microsoft.com/office/officeart/2005/8/layout/pyramid1"/>
    <dgm:cxn modelId="{DCF1EA6D-0D13-44CC-AD29-F5C0D5D4A9F1}" type="presOf" srcId="{D1185527-D857-48F4-AF20-295A3DB66167}" destId="{F51258A7-A9FF-4E88-B5E7-599525772ED0}" srcOrd="1" destOrd="0" presId="urn:microsoft.com/office/officeart/2005/8/layout/pyramid1"/>
    <dgm:cxn modelId="{6F4A9885-ECAD-4E33-884F-22E299542CE4}" type="presOf" srcId="{D1185527-D857-48F4-AF20-295A3DB66167}" destId="{D7588574-EBBE-4077-AC6A-EF0EB1A58414}" srcOrd="0" destOrd="0" presId="urn:microsoft.com/office/officeart/2005/8/layout/pyramid1"/>
    <dgm:cxn modelId="{8D4C0793-4BA0-4ADA-AC07-C21657F6D10F}" srcId="{CC463F4C-83AD-4EE2-B185-5DD948CD4DE1}" destId="{5C5B5F96-FC6E-43EE-B3E4-5FD55C793EA3}" srcOrd="1" destOrd="0" parTransId="{86A083AD-14BE-424C-8D24-30E45FC625CB}" sibTransId="{BE5FBD81-82F9-40AB-8455-241C42E0202D}"/>
    <dgm:cxn modelId="{283CE999-F506-4FDA-BE4D-99E22B5125B8}" type="presOf" srcId="{5C5B5F96-FC6E-43EE-B3E4-5FD55C793EA3}" destId="{20B6DF05-8F00-4321-94D8-C9F4EFF17882}" srcOrd="0" destOrd="0" presId="urn:microsoft.com/office/officeart/2005/8/layout/pyramid1"/>
    <dgm:cxn modelId="{5B78CFD0-B467-4BAA-902D-B7D46C1216BD}" srcId="{CC463F4C-83AD-4EE2-B185-5DD948CD4DE1}" destId="{D1185527-D857-48F4-AF20-295A3DB66167}" srcOrd="4" destOrd="0" parTransId="{9BEEEF8C-D25A-43CF-95BD-0C3C45FF3B7E}" sibTransId="{F11AD5C9-DF2D-4339-B914-80776D3C6CF1}"/>
    <dgm:cxn modelId="{8760B0E1-22F5-4FCD-9F3E-3B3352220257}" srcId="{CC463F4C-83AD-4EE2-B185-5DD948CD4DE1}" destId="{7550111E-014F-4E68-89E0-D5320C5AE9C5}" srcOrd="0" destOrd="0" parTransId="{0CFAD541-3B61-4849-B623-2462A7464856}" sibTransId="{7AB65DA0-686B-4E50-B1F9-FB96AF9BDAE9}"/>
    <dgm:cxn modelId="{BE455AD9-D0CA-4470-A778-6E870699BB2F}" type="presParOf" srcId="{11E2DAB6-5315-4C92-AE50-111C70C894CA}" destId="{54EB1910-5740-40E7-90E6-F84534AF97E2}" srcOrd="0" destOrd="0" presId="urn:microsoft.com/office/officeart/2005/8/layout/pyramid1"/>
    <dgm:cxn modelId="{E0A67227-3860-40D0-8522-6C0E97ADC0C9}" type="presParOf" srcId="{54EB1910-5740-40E7-90E6-F84534AF97E2}" destId="{E5579A2A-1B49-4EEC-9311-A7F07CD3920A}" srcOrd="0" destOrd="0" presId="urn:microsoft.com/office/officeart/2005/8/layout/pyramid1"/>
    <dgm:cxn modelId="{DE6B3D4D-23A3-4F2F-A69F-B5A4C1B8E501}" type="presParOf" srcId="{54EB1910-5740-40E7-90E6-F84534AF97E2}" destId="{3AFD786E-DFD4-4D03-876B-987EE6938597}" srcOrd="1" destOrd="0" presId="urn:microsoft.com/office/officeart/2005/8/layout/pyramid1"/>
    <dgm:cxn modelId="{79BE01B0-E0DD-4018-8278-0C0DE2A57E14}" type="presParOf" srcId="{11E2DAB6-5315-4C92-AE50-111C70C894CA}" destId="{7F194E7D-09AB-4A63-AE11-2D3BAC0D808F}" srcOrd="1" destOrd="0" presId="urn:microsoft.com/office/officeart/2005/8/layout/pyramid1"/>
    <dgm:cxn modelId="{C2004030-89F2-4F40-82D0-17317A449A3F}" type="presParOf" srcId="{7F194E7D-09AB-4A63-AE11-2D3BAC0D808F}" destId="{20B6DF05-8F00-4321-94D8-C9F4EFF17882}" srcOrd="0" destOrd="0" presId="urn:microsoft.com/office/officeart/2005/8/layout/pyramid1"/>
    <dgm:cxn modelId="{E20BA369-EF5F-468B-95AF-2DFF4FA46B2D}" type="presParOf" srcId="{7F194E7D-09AB-4A63-AE11-2D3BAC0D808F}" destId="{B16EEA48-008B-40C2-9CAE-F2E9B3F0382F}" srcOrd="1" destOrd="0" presId="urn:microsoft.com/office/officeart/2005/8/layout/pyramid1"/>
    <dgm:cxn modelId="{013C5CC2-DD7D-4263-BA72-A52952064096}" type="presParOf" srcId="{11E2DAB6-5315-4C92-AE50-111C70C894CA}" destId="{CF01FE25-643B-4FEC-BCCF-5E2BEDEC1035}" srcOrd="2" destOrd="0" presId="urn:microsoft.com/office/officeart/2005/8/layout/pyramid1"/>
    <dgm:cxn modelId="{A0376191-698D-4A10-AD5C-14D12EA11102}" type="presParOf" srcId="{CF01FE25-643B-4FEC-BCCF-5E2BEDEC1035}" destId="{1E890ECB-6CEA-48F1-A8D2-550544A99E85}" srcOrd="0" destOrd="0" presId="urn:microsoft.com/office/officeart/2005/8/layout/pyramid1"/>
    <dgm:cxn modelId="{7C953AD8-C40D-456E-A586-7F379ED812EA}" type="presParOf" srcId="{CF01FE25-643B-4FEC-BCCF-5E2BEDEC1035}" destId="{E3A6FBD3-7AEE-4086-9595-C8DB6F3E57AD}" srcOrd="1" destOrd="0" presId="urn:microsoft.com/office/officeart/2005/8/layout/pyramid1"/>
    <dgm:cxn modelId="{7A408543-F8E6-4AD3-850B-38100ABE3B38}" type="presParOf" srcId="{11E2DAB6-5315-4C92-AE50-111C70C894CA}" destId="{20A9CCDE-A024-4E49-89F8-F7C3BAEC1F34}" srcOrd="3" destOrd="0" presId="urn:microsoft.com/office/officeart/2005/8/layout/pyramid1"/>
    <dgm:cxn modelId="{A7381D8B-0774-4902-8321-AB2DF99B9ADA}" type="presParOf" srcId="{20A9CCDE-A024-4E49-89F8-F7C3BAEC1F34}" destId="{61459226-9154-48F5-BA9A-7A930B602E06}" srcOrd="0" destOrd="0" presId="urn:microsoft.com/office/officeart/2005/8/layout/pyramid1"/>
    <dgm:cxn modelId="{7DE8786C-EE4D-4E85-B116-BEB7C85AA984}" type="presParOf" srcId="{20A9CCDE-A024-4E49-89F8-F7C3BAEC1F34}" destId="{18E5C5C8-A8EA-4B8D-8D1D-48DF4FAD9353}" srcOrd="1" destOrd="0" presId="urn:microsoft.com/office/officeart/2005/8/layout/pyramid1"/>
    <dgm:cxn modelId="{951CA251-00EA-4F38-8525-E35106952D53}" type="presParOf" srcId="{11E2DAB6-5315-4C92-AE50-111C70C894CA}" destId="{D8D3F06D-F99A-4F8A-8D06-21CD1E1C7E84}" srcOrd="4" destOrd="0" presId="urn:microsoft.com/office/officeart/2005/8/layout/pyramid1"/>
    <dgm:cxn modelId="{D634DB41-E095-4004-B36E-593ABCBE9B94}" type="presParOf" srcId="{D8D3F06D-F99A-4F8A-8D06-21CD1E1C7E84}" destId="{D7588574-EBBE-4077-AC6A-EF0EB1A58414}" srcOrd="0" destOrd="0" presId="urn:microsoft.com/office/officeart/2005/8/layout/pyramid1"/>
    <dgm:cxn modelId="{1492A84D-F5DE-43C8-9BA5-9412EE8BD28F}" type="presParOf" srcId="{D8D3F06D-F99A-4F8A-8D06-21CD1E1C7E84}" destId="{F51258A7-A9FF-4E88-B5E7-599525772ED0}"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463F4C-83AD-4EE2-B185-5DD948CD4DE1}" type="doc">
      <dgm:prSet loTypeId="urn:microsoft.com/office/officeart/2005/8/layout/pyramid1" loCatId="pyramid" qsTypeId="urn:microsoft.com/office/officeart/2005/8/quickstyle/simple1" qsCatId="simple" csTypeId="urn:microsoft.com/office/officeart/2005/8/colors/accent1_2" csCatId="accent1" phldr="1"/>
      <dgm:spPr/>
    </dgm:pt>
    <dgm:pt modelId="{7550111E-014F-4E68-89E0-D5320C5AE9C5}">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AI</a:t>
          </a:r>
        </a:p>
      </dgm:t>
    </dgm:pt>
    <dgm:pt modelId="{0CFAD541-3B61-4849-B623-2462A7464856}" type="parTrans" cxnId="{8760B0E1-22F5-4FCD-9F3E-3B3352220257}">
      <dgm:prSet/>
      <dgm:spPr/>
      <dgm:t>
        <a:bodyPr/>
        <a:lstStyle/>
        <a:p>
          <a:endParaRPr lang="en-US"/>
        </a:p>
      </dgm:t>
    </dgm:pt>
    <dgm:pt modelId="{7AB65DA0-686B-4E50-B1F9-FB96AF9BDAE9}" type="sibTrans" cxnId="{8760B0E1-22F5-4FCD-9F3E-3B3352220257}">
      <dgm:prSet/>
      <dgm:spPr/>
      <dgm:t>
        <a:bodyPr/>
        <a:lstStyle/>
        <a:p>
          <a:endParaRPr lang="en-US"/>
        </a:p>
      </dgm:t>
    </dgm:pt>
    <dgm:pt modelId="{D1185527-D857-48F4-AF20-295A3DB66167}">
      <dgm:prSet phldrT="[Text]"/>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dirty="0"/>
            <a:t>Data Producer</a:t>
          </a:r>
        </a:p>
      </dgm:t>
    </dgm:pt>
    <dgm:pt modelId="{9BEEEF8C-D25A-43CF-95BD-0C3C45FF3B7E}" type="parTrans" cxnId="{5B78CFD0-B467-4BAA-902D-B7D46C1216BD}">
      <dgm:prSet/>
      <dgm:spPr/>
      <dgm:t>
        <a:bodyPr/>
        <a:lstStyle/>
        <a:p>
          <a:endParaRPr lang="en-US"/>
        </a:p>
      </dgm:t>
    </dgm:pt>
    <dgm:pt modelId="{F11AD5C9-DF2D-4339-B914-80776D3C6CF1}" type="sibTrans" cxnId="{5B78CFD0-B467-4BAA-902D-B7D46C1216BD}">
      <dgm:prSet/>
      <dgm:spPr/>
      <dgm:t>
        <a:bodyPr/>
        <a:lstStyle/>
        <a:p>
          <a:endParaRPr lang="en-US"/>
        </a:p>
      </dgm:t>
    </dgm:pt>
    <dgm:pt modelId="{5C5B5F96-FC6E-43EE-B3E4-5FD55C793EA3}">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Machine Learning</a:t>
          </a:r>
        </a:p>
      </dgm:t>
    </dgm:pt>
    <dgm:pt modelId="{86A083AD-14BE-424C-8D24-30E45FC625CB}" type="parTrans" cxnId="{8D4C0793-4BA0-4ADA-AC07-C21657F6D10F}">
      <dgm:prSet/>
      <dgm:spPr/>
      <dgm:t>
        <a:bodyPr/>
        <a:lstStyle/>
        <a:p>
          <a:endParaRPr lang="en-US"/>
        </a:p>
      </dgm:t>
    </dgm:pt>
    <dgm:pt modelId="{BE5FBD81-82F9-40AB-8455-241C42E0202D}" type="sibTrans" cxnId="{8D4C0793-4BA0-4ADA-AC07-C21657F6D10F}">
      <dgm:prSet/>
      <dgm:spPr/>
      <dgm:t>
        <a:bodyPr/>
        <a:lstStyle/>
        <a:p>
          <a:endParaRPr lang="en-US"/>
        </a:p>
      </dgm:t>
    </dgm:pt>
    <dgm:pt modelId="{E761125B-DD8F-4FBA-BD56-89EFB1992289}">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Scientist</a:t>
          </a:r>
        </a:p>
      </dgm:t>
    </dgm:pt>
    <dgm:pt modelId="{8DE41A46-18A5-489B-9D80-C26657E9A8F0}" type="parTrans" cxnId="{258E1C09-0905-4121-87A7-E661B6D85FE1}">
      <dgm:prSet/>
      <dgm:spPr/>
      <dgm:t>
        <a:bodyPr/>
        <a:lstStyle/>
        <a:p>
          <a:endParaRPr lang="en-US"/>
        </a:p>
      </dgm:t>
    </dgm:pt>
    <dgm:pt modelId="{59863764-95BA-4E61-A0A5-4BDABCBC333C}" type="sibTrans" cxnId="{258E1C09-0905-4121-87A7-E661B6D85FE1}">
      <dgm:prSet/>
      <dgm:spPr/>
      <dgm:t>
        <a:bodyPr/>
        <a:lstStyle/>
        <a:p>
          <a:endParaRPr lang="en-US"/>
        </a:p>
      </dgm:t>
    </dgm:pt>
    <dgm:pt modelId="{A65FBE4A-4E83-4D7C-94EC-2798ECCE968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dirty="0"/>
            <a:t>Data Manager </a:t>
          </a:r>
        </a:p>
        <a:p>
          <a:r>
            <a:rPr lang="en-US" dirty="0"/>
            <a:t>DBA</a:t>
          </a:r>
        </a:p>
      </dgm:t>
    </dgm:pt>
    <dgm:pt modelId="{28F1F224-7377-491F-ABAB-0D0D810CA45C}" type="parTrans" cxnId="{6E5C062A-BE2D-47F9-A434-87EDC61881FF}">
      <dgm:prSet/>
      <dgm:spPr/>
      <dgm:t>
        <a:bodyPr/>
        <a:lstStyle/>
        <a:p>
          <a:endParaRPr lang="en-US"/>
        </a:p>
      </dgm:t>
    </dgm:pt>
    <dgm:pt modelId="{4ED19CEE-CE1D-4E26-910F-BCDF815BBA74}" type="sibTrans" cxnId="{6E5C062A-BE2D-47F9-A434-87EDC61881FF}">
      <dgm:prSet/>
      <dgm:spPr/>
      <dgm:t>
        <a:bodyPr/>
        <a:lstStyle/>
        <a:p>
          <a:endParaRPr lang="en-US"/>
        </a:p>
      </dgm:t>
    </dgm:pt>
    <dgm:pt modelId="{11E2DAB6-5315-4C92-AE50-111C70C894CA}" type="pres">
      <dgm:prSet presAssocID="{CC463F4C-83AD-4EE2-B185-5DD948CD4DE1}" presName="Name0" presStyleCnt="0">
        <dgm:presLayoutVars>
          <dgm:dir/>
          <dgm:animLvl val="lvl"/>
          <dgm:resizeHandles val="exact"/>
        </dgm:presLayoutVars>
      </dgm:prSet>
      <dgm:spPr/>
    </dgm:pt>
    <dgm:pt modelId="{54EB1910-5740-40E7-90E6-F84534AF97E2}" type="pres">
      <dgm:prSet presAssocID="{7550111E-014F-4E68-89E0-D5320C5AE9C5}" presName="Name8" presStyleCnt="0"/>
      <dgm:spPr/>
    </dgm:pt>
    <dgm:pt modelId="{E5579A2A-1B49-4EEC-9311-A7F07CD3920A}" type="pres">
      <dgm:prSet presAssocID="{7550111E-014F-4E68-89E0-D5320C5AE9C5}" presName="level" presStyleLbl="node1" presStyleIdx="0" presStyleCnt="5">
        <dgm:presLayoutVars>
          <dgm:chMax val="1"/>
          <dgm:bulletEnabled val="1"/>
        </dgm:presLayoutVars>
      </dgm:prSet>
      <dgm:spPr/>
    </dgm:pt>
    <dgm:pt modelId="{3AFD786E-DFD4-4D03-876B-987EE6938597}" type="pres">
      <dgm:prSet presAssocID="{7550111E-014F-4E68-89E0-D5320C5AE9C5}" presName="levelTx" presStyleLbl="revTx" presStyleIdx="0" presStyleCnt="0">
        <dgm:presLayoutVars>
          <dgm:chMax val="1"/>
          <dgm:bulletEnabled val="1"/>
        </dgm:presLayoutVars>
      </dgm:prSet>
      <dgm:spPr/>
    </dgm:pt>
    <dgm:pt modelId="{7F194E7D-09AB-4A63-AE11-2D3BAC0D808F}" type="pres">
      <dgm:prSet presAssocID="{5C5B5F96-FC6E-43EE-B3E4-5FD55C793EA3}" presName="Name8" presStyleCnt="0"/>
      <dgm:spPr/>
    </dgm:pt>
    <dgm:pt modelId="{20B6DF05-8F00-4321-94D8-C9F4EFF17882}" type="pres">
      <dgm:prSet presAssocID="{5C5B5F96-FC6E-43EE-B3E4-5FD55C793EA3}" presName="level" presStyleLbl="node1" presStyleIdx="1" presStyleCnt="5">
        <dgm:presLayoutVars>
          <dgm:chMax val="1"/>
          <dgm:bulletEnabled val="1"/>
        </dgm:presLayoutVars>
      </dgm:prSet>
      <dgm:spPr/>
    </dgm:pt>
    <dgm:pt modelId="{B16EEA48-008B-40C2-9CAE-F2E9B3F0382F}" type="pres">
      <dgm:prSet presAssocID="{5C5B5F96-FC6E-43EE-B3E4-5FD55C793EA3}" presName="levelTx" presStyleLbl="revTx" presStyleIdx="0" presStyleCnt="0">
        <dgm:presLayoutVars>
          <dgm:chMax val="1"/>
          <dgm:bulletEnabled val="1"/>
        </dgm:presLayoutVars>
      </dgm:prSet>
      <dgm:spPr/>
    </dgm:pt>
    <dgm:pt modelId="{CF01FE25-643B-4FEC-BCCF-5E2BEDEC1035}" type="pres">
      <dgm:prSet presAssocID="{E761125B-DD8F-4FBA-BD56-89EFB1992289}" presName="Name8" presStyleCnt="0"/>
      <dgm:spPr/>
    </dgm:pt>
    <dgm:pt modelId="{1E890ECB-6CEA-48F1-A8D2-550544A99E85}" type="pres">
      <dgm:prSet presAssocID="{E761125B-DD8F-4FBA-BD56-89EFB1992289}" presName="level" presStyleLbl="node1" presStyleIdx="2" presStyleCnt="5">
        <dgm:presLayoutVars>
          <dgm:chMax val="1"/>
          <dgm:bulletEnabled val="1"/>
        </dgm:presLayoutVars>
      </dgm:prSet>
      <dgm:spPr/>
    </dgm:pt>
    <dgm:pt modelId="{E3A6FBD3-7AEE-4086-9595-C8DB6F3E57AD}" type="pres">
      <dgm:prSet presAssocID="{E761125B-DD8F-4FBA-BD56-89EFB1992289}" presName="levelTx" presStyleLbl="revTx" presStyleIdx="0" presStyleCnt="0">
        <dgm:presLayoutVars>
          <dgm:chMax val="1"/>
          <dgm:bulletEnabled val="1"/>
        </dgm:presLayoutVars>
      </dgm:prSet>
      <dgm:spPr/>
    </dgm:pt>
    <dgm:pt modelId="{20A9CCDE-A024-4E49-89F8-F7C3BAEC1F34}" type="pres">
      <dgm:prSet presAssocID="{A65FBE4A-4E83-4D7C-94EC-2798ECCE968B}" presName="Name8" presStyleCnt="0"/>
      <dgm:spPr/>
    </dgm:pt>
    <dgm:pt modelId="{61459226-9154-48F5-BA9A-7A930B602E06}" type="pres">
      <dgm:prSet presAssocID="{A65FBE4A-4E83-4D7C-94EC-2798ECCE968B}" presName="level" presStyleLbl="node1" presStyleIdx="3" presStyleCnt="5">
        <dgm:presLayoutVars>
          <dgm:chMax val="1"/>
          <dgm:bulletEnabled val="1"/>
        </dgm:presLayoutVars>
      </dgm:prSet>
      <dgm:spPr/>
    </dgm:pt>
    <dgm:pt modelId="{18E5C5C8-A8EA-4B8D-8D1D-48DF4FAD9353}" type="pres">
      <dgm:prSet presAssocID="{A65FBE4A-4E83-4D7C-94EC-2798ECCE968B}" presName="levelTx" presStyleLbl="revTx" presStyleIdx="0" presStyleCnt="0">
        <dgm:presLayoutVars>
          <dgm:chMax val="1"/>
          <dgm:bulletEnabled val="1"/>
        </dgm:presLayoutVars>
      </dgm:prSet>
      <dgm:spPr/>
    </dgm:pt>
    <dgm:pt modelId="{D8D3F06D-F99A-4F8A-8D06-21CD1E1C7E84}" type="pres">
      <dgm:prSet presAssocID="{D1185527-D857-48F4-AF20-295A3DB66167}" presName="Name8" presStyleCnt="0"/>
      <dgm:spPr/>
    </dgm:pt>
    <dgm:pt modelId="{D7588574-EBBE-4077-AC6A-EF0EB1A58414}" type="pres">
      <dgm:prSet presAssocID="{D1185527-D857-48F4-AF20-295A3DB66167}" presName="level" presStyleLbl="node1" presStyleIdx="4" presStyleCnt="5">
        <dgm:presLayoutVars>
          <dgm:chMax val="1"/>
          <dgm:bulletEnabled val="1"/>
        </dgm:presLayoutVars>
      </dgm:prSet>
      <dgm:spPr/>
    </dgm:pt>
    <dgm:pt modelId="{F51258A7-A9FF-4E88-B5E7-599525772ED0}" type="pres">
      <dgm:prSet presAssocID="{D1185527-D857-48F4-AF20-295A3DB66167}" presName="levelTx" presStyleLbl="revTx" presStyleIdx="0" presStyleCnt="0">
        <dgm:presLayoutVars>
          <dgm:chMax val="1"/>
          <dgm:bulletEnabled val="1"/>
        </dgm:presLayoutVars>
      </dgm:prSet>
      <dgm:spPr/>
    </dgm:pt>
  </dgm:ptLst>
  <dgm:cxnLst>
    <dgm:cxn modelId="{00B3D207-D52A-470E-B582-BE99A456DE54}" type="presOf" srcId="{5C5B5F96-FC6E-43EE-B3E4-5FD55C793EA3}" destId="{B16EEA48-008B-40C2-9CAE-F2E9B3F0382F}" srcOrd="1" destOrd="0" presId="urn:microsoft.com/office/officeart/2005/8/layout/pyramid1"/>
    <dgm:cxn modelId="{258E1C09-0905-4121-87A7-E661B6D85FE1}" srcId="{CC463F4C-83AD-4EE2-B185-5DD948CD4DE1}" destId="{E761125B-DD8F-4FBA-BD56-89EFB1992289}" srcOrd="2" destOrd="0" parTransId="{8DE41A46-18A5-489B-9D80-C26657E9A8F0}" sibTransId="{59863764-95BA-4E61-A0A5-4BDABCBC333C}"/>
    <dgm:cxn modelId="{C15F4120-7C3F-4B02-8FD5-1F77AD9FF764}" type="presOf" srcId="{A65FBE4A-4E83-4D7C-94EC-2798ECCE968B}" destId="{18E5C5C8-A8EA-4B8D-8D1D-48DF4FAD9353}" srcOrd="1" destOrd="0" presId="urn:microsoft.com/office/officeart/2005/8/layout/pyramid1"/>
    <dgm:cxn modelId="{5B9CD023-1438-4CAD-AAF0-E7FA4E7FAB59}" type="presOf" srcId="{E761125B-DD8F-4FBA-BD56-89EFB1992289}" destId="{1E890ECB-6CEA-48F1-A8D2-550544A99E85}" srcOrd="0" destOrd="0" presId="urn:microsoft.com/office/officeart/2005/8/layout/pyramid1"/>
    <dgm:cxn modelId="{0BFE4225-EC19-496D-BCCD-25CE395D3C79}" type="presOf" srcId="{A65FBE4A-4E83-4D7C-94EC-2798ECCE968B}" destId="{61459226-9154-48F5-BA9A-7A930B602E06}" srcOrd="0" destOrd="0" presId="urn:microsoft.com/office/officeart/2005/8/layout/pyramid1"/>
    <dgm:cxn modelId="{6E5C062A-BE2D-47F9-A434-87EDC61881FF}" srcId="{CC463F4C-83AD-4EE2-B185-5DD948CD4DE1}" destId="{A65FBE4A-4E83-4D7C-94EC-2798ECCE968B}" srcOrd="3" destOrd="0" parTransId="{28F1F224-7377-491F-ABAB-0D0D810CA45C}" sibTransId="{4ED19CEE-CE1D-4E26-910F-BCDF815BBA74}"/>
    <dgm:cxn modelId="{248ADD3F-ABAC-4686-A37B-F67E73A09801}" type="presOf" srcId="{7550111E-014F-4E68-89E0-D5320C5AE9C5}" destId="{E5579A2A-1B49-4EEC-9311-A7F07CD3920A}" srcOrd="0" destOrd="0" presId="urn:microsoft.com/office/officeart/2005/8/layout/pyramid1"/>
    <dgm:cxn modelId="{5AFB2165-7FC9-4589-A2AF-8104392A2C02}" type="presOf" srcId="{E761125B-DD8F-4FBA-BD56-89EFB1992289}" destId="{E3A6FBD3-7AEE-4086-9595-C8DB6F3E57AD}" srcOrd="1" destOrd="0" presId="urn:microsoft.com/office/officeart/2005/8/layout/pyramid1"/>
    <dgm:cxn modelId="{EAF91E47-1505-4FDB-9BFF-3BD4F834DC7F}" type="presOf" srcId="{CC463F4C-83AD-4EE2-B185-5DD948CD4DE1}" destId="{11E2DAB6-5315-4C92-AE50-111C70C894CA}" srcOrd="0" destOrd="0" presId="urn:microsoft.com/office/officeart/2005/8/layout/pyramid1"/>
    <dgm:cxn modelId="{62612469-F223-459B-99B1-944B486B8AE9}" type="presOf" srcId="{7550111E-014F-4E68-89E0-D5320C5AE9C5}" destId="{3AFD786E-DFD4-4D03-876B-987EE6938597}" srcOrd="1" destOrd="0" presId="urn:microsoft.com/office/officeart/2005/8/layout/pyramid1"/>
    <dgm:cxn modelId="{DCF1EA6D-0D13-44CC-AD29-F5C0D5D4A9F1}" type="presOf" srcId="{D1185527-D857-48F4-AF20-295A3DB66167}" destId="{F51258A7-A9FF-4E88-B5E7-599525772ED0}" srcOrd="1" destOrd="0" presId="urn:microsoft.com/office/officeart/2005/8/layout/pyramid1"/>
    <dgm:cxn modelId="{6F4A9885-ECAD-4E33-884F-22E299542CE4}" type="presOf" srcId="{D1185527-D857-48F4-AF20-295A3DB66167}" destId="{D7588574-EBBE-4077-AC6A-EF0EB1A58414}" srcOrd="0" destOrd="0" presId="urn:microsoft.com/office/officeart/2005/8/layout/pyramid1"/>
    <dgm:cxn modelId="{8D4C0793-4BA0-4ADA-AC07-C21657F6D10F}" srcId="{CC463F4C-83AD-4EE2-B185-5DD948CD4DE1}" destId="{5C5B5F96-FC6E-43EE-B3E4-5FD55C793EA3}" srcOrd="1" destOrd="0" parTransId="{86A083AD-14BE-424C-8D24-30E45FC625CB}" sibTransId="{BE5FBD81-82F9-40AB-8455-241C42E0202D}"/>
    <dgm:cxn modelId="{283CE999-F506-4FDA-BE4D-99E22B5125B8}" type="presOf" srcId="{5C5B5F96-FC6E-43EE-B3E4-5FD55C793EA3}" destId="{20B6DF05-8F00-4321-94D8-C9F4EFF17882}" srcOrd="0" destOrd="0" presId="urn:microsoft.com/office/officeart/2005/8/layout/pyramid1"/>
    <dgm:cxn modelId="{5B78CFD0-B467-4BAA-902D-B7D46C1216BD}" srcId="{CC463F4C-83AD-4EE2-B185-5DD948CD4DE1}" destId="{D1185527-D857-48F4-AF20-295A3DB66167}" srcOrd="4" destOrd="0" parTransId="{9BEEEF8C-D25A-43CF-95BD-0C3C45FF3B7E}" sibTransId="{F11AD5C9-DF2D-4339-B914-80776D3C6CF1}"/>
    <dgm:cxn modelId="{8760B0E1-22F5-4FCD-9F3E-3B3352220257}" srcId="{CC463F4C-83AD-4EE2-B185-5DD948CD4DE1}" destId="{7550111E-014F-4E68-89E0-D5320C5AE9C5}" srcOrd="0" destOrd="0" parTransId="{0CFAD541-3B61-4849-B623-2462A7464856}" sibTransId="{7AB65DA0-686B-4E50-B1F9-FB96AF9BDAE9}"/>
    <dgm:cxn modelId="{BE455AD9-D0CA-4470-A778-6E870699BB2F}" type="presParOf" srcId="{11E2DAB6-5315-4C92-AE50-111C70C894CA}" destId="{54EB1910-5740-40E7-90E6-F84534AF97E2}" srcOrd="0" destOrd="0" presId="urn:microsoft.com/office/officeart/2005/8/layout/pyramid1"/>
    <dgm:cxn modelId="{E0A67227-3860-40D0-8522-6C0E97ADC0C9}" type="presParOf" srcId="{54EB1910-5740-40E7-90E6-F84534AF97E2}" destId="{E5579A2A-1B49-4EEC-9311-A7F07CD3920A}" srcOrd="0" destOrd="0" presId="urn:microsoft.com/office/officeart/2005/8/layout/pyramid1"/>
    <dgm:cxn modelId="{DE6B3D4D-23A3-4F2F-A69F-B5A4C1B8E501}" type="presParOf" srcId="{54EB1910-5740-40E7-90E6-F84534AF97E2}" destId="{3AFD786E-DFD4-4D03-876B-987EE6938597}" srcOrd="1" destOrd="0" presId="urn:microsoft.com/office/officeart/2005/8/layout/pyramid1"/>
    <dgm:cxn modelId="{79BE01B0-E0DD-4018-8278-0C0DE2A57E14}" type="presParOf" srcId="{11E2DAB6-5315-4C92-AE50-111C70C894CA}" destId="{7F194E7D-09AB-4A63-AE11-2D3BAC0D808F}" srcOrd="1" destOrd="0" presId="urn:microsoft.com/office/officeart/2005/8/layout/pyramid1"/>
    <dgm:cxn modelId="{C2004030-89F2-4F40-82D0-17317A449A3F}" type="presParOf" srcId="{7F194E7D-09AB-4A63-AE11-2D3BAC0D808F}" destId="{20B6DF05-8F00-4321-94D8-C9F4EFF17882}" srcOrd="0" destOrd="0" presId="urn:microsoft.com/office/officeart/2005/8/layout/pyramid1"/>
    <dgm:cxn modelId="{E20BA369-EF5F-468B-95AF-2DFF4FA46B2D}" type="presParOf" srcId="{7F194E7D-09AB-4A63-AE11-2D3BAC0D808F}" destId="{B16EEA48-008B-40C2-9CAE-F2E9B3F0382F}" srcOrd="1" destOrd="0" presId="urn:microsoft.com/office/officeart/2005/8/layout/pyramid1"/>
    <dgm:cxn modelId="{013C5CC2-DD7D-4263-BA72-A52952064096}" type="presParOf" srcId="{11E2DAB6-5315-4C92-AE50-111C70C894CA}" destId="{CF01FE25-643B-4FEC-BCCF-5E2BEDEC1035}" srcOrd="2" destOrd="0" presId="urn:microsoft.com/office/officeart/2005/8/layout/pyramid1"/>
    <dgm:cxn modelId="{A0376191-698D-4A10-AD5C-14D12EA11102}" type="presParOf" srcId="{CF01FE25-643B-4FEC-BCCF-5E2BEDEC1035}" destId="{1E890ECB-6CEA-48F1-A8D2-550544A99E85}" srcOrd="0" destOrd="0" presId="urn:microsoft.com/office/officeart/2005/8/layout/pyramid1"/>
    <dgm:cxn modelId="{7C953AD8-C40D-456E-A586-7F379ED812EA}" type="presParOf" srcId="{CF01FE25-643B-4FEC-BCCF-5E2BEDEC1035}" destId="{E3A6FBD3-7AEE-4086-9595-C8DB6F3E57AD}" srcOrd="1" destOrd="0" presId="urn:microsoft.com/office/officeart/2005/8/layout/pyramid1"/>
    <dgm:cxn modelId="{7A408543-F8E6-4AD3-850B-38100ABE3B38}" type="presParOf" srcId="{11E2DAB6-5315-4C92-AE50-111C70C894CA}" destId="{20A9CCDE-A024-4E49-89F8-F7C3BAEC1F34}" srcOrd="3" destOrd="0" presId="urn:microsoft.com/office/officeart/2005/8/layout/pyramid1"/>
    <dgm:cxn modelId="{A7381D8B-0774-4902-8321-AB2DF99B9ADA}" type="presParOf" srcId="{20A9CCDE-A024-4E49-89F8-F7C3BAEC1F34}" destId="{61459226-9154-48F5-BA9A-7A930B602E06}" srcOrd="0" destOrd="0" presId="urn:microsoft.com/office/officeart/2005/8/layout/pyramid1"/>
    <dgm:cxn modelId="{7DE8786C-EE4D-4E85-B116-BEB7C85AA984}" type="presParOf" srcId="{20A9CCDE-A024-4E49-89F8-F7C3BAEC1F34}" destId="{18E5C5C8-A8EA-4B8D-8D1D-48DF4FAD9353}" srcOrd="1" destOrd="0" presId="urn:microsoft.com/office/officeart/2005/8/layout/pyramid1"/>
    <dgm:cxn modelId="{951CA251-00EA-4F38-8525-E35106952D53}" type="presParOf" srcId="{11E2DAB6-5315-4C92-AE50-111C70C894CA}" destId="{D8D3F06D-F99A-4F8A-8D06-21CD1E1C7E84}" srcOrd="4" destOrd="0" presId="urn:microsoft.com/office/officeart/2005/8/layout/pyramid1"/>
    <dgm:cxn modelId="{D634DB41-E095-4004-B36E-593ABCBE9B94}" type="presParOf" srcId="{D8D3F06D-F99A-4F8A-8D06-21CD1E1C7E84}" destId="{D7588574-EBBE-4077-AC6A-EF0EB1A58414}" srcOrd="0" destOrd="0" presId="urn:microsoft.com/office/officeart/2005/8/layout/pyramid1"/>
    <dgm:cxn modelId="{1492A84D-F5DE-43C8-9BA5-9412EE8BD28F}" type="presParOf" srcId="{D8D3F06D-F99A-4F8A-8D06-21CD1E1C7E84}" destId="{F51258A7-A9FF-4E88-B5E7-599525772ED0}"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C0D895-DCBA-4B2A-BA11-FB30084CB7B4}" type="doc">
      <dgm:prSet loTypeId="urn:microsoft.com/office/officeart/2005/8/layout/StepDownProcess" loCatId="process" qsTypeId="urn:microsoft.com/office/officeart/2005/8/quickstyle/3d7" qsCatId="3D" csTypeId="urn:microsoft.com/office/officeart/2005/8/colors/accent1_2" csCatId="accent1" phldr="1"/>
      <dgm:spPr/>
      <dgm:t>
        <a:bodyPr/>
        <a:lstStyle/>
        <a:p>
          <a:endParaRPr lang="en-US"/>
        </a:p>
      </dgm:t>
    </dgm:pt>
    <dgm:pt modelId="{8E5E5664-2927-4005-8921-F158F85C0FA2}">
      <dgm:prSet phldrT="[Text]"/>
      <dgm:spPr/>
      <dgm:t>
        <a:bodyPr/>
        <a:lstStyle/>
        <a:p>
          <a:r>
            <a:rPr lang="en-US" dirty="0"/>
            <a:t>Data Management</a:t>
          </a:r>
        </a:p>
      </dgm:t>
    </dgm:pt>
    <dgm:pt modelId="{A6870682-39CF-4234-96F1-089308897CFB}" type="parTrans" cxnId="{B2676323-74C6-4DE2-9421-8DF78B6F6172}">
      <dgm:prSet/>
      <dgm:spPr/>
      <dgm:t>
        <a:bodyPr/>
        <a:lstStyle/>
        <a:p>
          <a:endParaRPr lang="en-US"/>
        </a:p>
      </dgm:t>
    </dgm:pt>
    <dgm:pt modelId="{0D8FC67E-269D-455F-B8B6-B4FAB72CD9CD}" type="sibTrans" cxnId="{B2676323-74C6-4DE2-9421-8DF78B6F6172}">
      <dgm:prSet/>
      <dgm:spPr/>
      <dgm:t>
        <a:bodyPr/>
        <a:lstStyle/>
        <a:p>
          <a:endParaRPr lang="en-US"/>
        </a:p>
      </dgm:t>
    </dgm:pt>
    <dgm:pt modelId="{9AEA75A1-CFC1-4552-A4D6-4D4DB42C795E}">
      <dgm:prSet phldrT="[Text]" phldr="1"/>
      <dgm:spPr/>
      <dgm:t>
        <a:bodyPr/>
        <a:lstStyle/>
        <a:p>
          <a:endParaRPr lang="en-US"/>
        </a:p>
      </dgm:t>
    </dgm:pt>
    <dgm:pt modelId="{431951D2-742D-4F51-9261-5D8FF9E70691}" type="parTrans" cxnId="{3907B7D9-2D3C-4D69-8F21-AD76F80B43C4}">
      <dgm:prSet/>
      <dgm:spPr/>
      <dgm:t>
        <a:bodyPr/>
        <a:lstStyle/>
        <a:p>
          <a:endParaRPr lang="en-US"/>
        </a:p>
      </dgm:t>
    </dgm:pt>
    <dgm:pt modelId="{57C5DB48-CC24-4306-A9E4-F9A8DAC634EB}" type="sibTrans" cxnId="{3907B7D9-2D3C-4D69-8F21-AD76F80B43C4}">
      <dgm:prSet/>
      <dgm:spPr/>
      <dgm:t>
        <a:bodyPr/>
        <a:lstStyle/>
        <a:p>
          <a:endParaRPr lang="en-US"/>
        </a:p>
      </dgm:t>
    </dgm:pt>
    <dgm:pt modelId="{5ED424DB-01BA-48BE-B5E7-0EE68F883B10}">
      <dgm:prSet phldrT="[Text]"/>
      <dgm:spPr/>
      <dgm:t>
        <a:bodyPr/>
        <a:lstStyle/>
        <a:p>
          <a:r>
            <a:rPr lang="en-US" dirty="0"/>
            <a:t>Data Tools</a:t>
          </a:r>
        </a:p>
      </dgm:t>
    </dgm:pt>
    <dgm:pt modelId="{A55D9E92-15B0-4388-AAF7-63DE9A5FD725}" type="parTrans" cxnId="{8E54F3C5-34C5-4535-9404-531C4104CC64}">
      <dgm:prSet/>
      <dgm:spPr/>
      <dgm:t>
        <a:bodyPr/>
        <a:lstStyle/>
        <a:p>
          <a:endParaRPr lang="en-US"/>
        </a:p>
      </dgm:t>
    </dgm:pt>
    <dgm:pt modelId="{F072F179-928E-476D-A8FD-C5ABE1ECCF34}" type="sibTrans" cxnId="{8E54F3C5-34C5-4535-9404-531C4104CC64}">
      <dgm:prSet/>
      <dgm:spPr/>
      <dgm:t>
        <a:bodyPr/>
        <a:lstStyle/>
        <a:p>
          <a:endParaRPr lang="en-US"/>
        </a:p>
      </dgm:t>
    </dgm:pt>
    <dgm:pt modelId="{7355112B-1C21-444C-8B53-1C3517BC8501}">
      <dgm:prSet phldrT="[Text]" phldr="1"/>
      <dgm:spPr/>
      <dgm:t>
        <a:bodyPr/>
        <a:lstStyle/>
        <a:p>
          <a:endParaRPr lang="en-US"/>
        </a:p>
      </dgm:t>
    </dgm:pt>
    <dgm:pt modelId="{5081EF89-D47A-41EC-B4EE-A0D2122E96FA}" type="parTrans" cxnId="{026DEF8E-696E-40DE-AD5A-B425C0524260}">
      <dgm:prSet/>
      <dgm:spPr/>
      <dgm:t>
        <a:bodyPr/>
        <a:lstStyle/>
        <a:p>
          <a:endParaRPr lang="en-US"/>
        </a:p>
      </dgm:t>
    </dgm:pt>
    <dgm:pt modelId="{B0585DFA-2CC6-4B51-A3F8-4B8BC5ABD031}" type="sibTrans" cxnId="{026DEF8E-696E-40DE-AD5A-B425C0524260}">
      <dgm:prSet/>
      <dgm:spPr/>
      <dgm:t>
        <a:bodyPr/>
        <a:lstStyle/>
        <a:p>
          <a:endParaRPr lang="en-US"/>
        </a:p>
      </dgm:t>
    </dgm:pt>
    <dgm:pt modelId="{9A0A6E34-95E6-4101-AEF1-0A3127DCA916}">
      <dgm:prSet phldrT="[Text]"/>
      <dgm:spPr/>
      <dgm:t>
        <a:bodyPr/>
        <a:lstStyle/>
        <a:p>
          <a:r>
            <a:rPr lang="en-US" dirty="0"/>
            <a:t>Designing A Relational Database</a:t>
          </a:r>
        </a:p>
      </dgm:t>
    </dgm:pt>
    <dgm:pt modelId="{9BDD824E-C4AD-4326-B698-6CA2AE52BD9B}" type="parTrans" cxnId="{02BDB7D1-77C1-43DA-A705-A89FDF5D87C5}">
      <dgm:prSet/>
      <dgm:spPr/>
      <dgm:t>
        <a:bodyPr/>
        <a:lstStyle/>
        <a:p>
          <a:endParaRPr lang="en-US"/>
        </a:p>
      </dgm:t>
    </dgm:pt>
    <dgm:pt modelId="{C221F5E9-9823-4183-BF51-4393BCECC6BD}" type="sibTrans" cxnId="{02BDB7D1-77C1-43DA-A705-A89FDF5D87C5}">
      <dgm:prSet/>
      <dgm:spPr/>
      <dgm:t>
        <a:bodyPr/>
        <a:lstStyle/>
        <a:p>
          <a:endParaRPr lang="en-US"/>
        </a:p>
      </dgm:t>
    </dgm:pt>
    <dgm:pt modelId="{AD3E7454-520B-4CC1-80F2-1F4A21AB30EB}">
      <dgm:prSet phldrT="[Text]" phldr="1"/>
      <dgm:spPr/>
      <dgm:t>
        <a:bodyPr/>
        <a:lstStyle/>
        <a:p>
          <a:endParaRPr lang="en-US" dirty="0"/>
        </a:p>
      </dgm:t>
    </dgm:pt>
    <dgm:pt modelId="{130728A9-6D69-4085-935D-65D1AC2C70B3}" type="parTrans" cxnId="{B62091BC-011A-4374-A125-16BB1EC50695}">
      <dgm:prSet/>
      <dgm:spPr/>
      <dgm:t>
        <a:bodyPr/>
        <a:lstStyle/>
        <a:p>
          <a:endParaRPr lang="en-US"/>
        </a:p>
      </dgm:t>
    </dgm:pt>
    <dgm:pt modelId="{6C0A0A05-58A2-499D-931A-CF688A1DBA5D}" type="sibTrans" cxnId="{B62091BC-011A-4374-A125-16BB1EC50695}">
      <dgm:prSet/>
      <dgm:spPr/>
      <dgm:t>
        <a:bodyPr/>
        <a:lstStyle/>
        <a:p>
          <a:endParaRPr lang="en-US"/>
        </a:p>
      </dgm:t>
    </dgm:pt>
    <dgm:pt modelId="{70D91C6F-AF07-41B8-87C0-C8E93D433868}">
      <dgm:prSet phldrT="[Text]"/>
      <dgm:spPr/>
      <dgm:t>
        <a:bodyPr/>
        <a:lstStyle/>
        <a:p>
          <a:r>
            <a:rPr lang="en-US" dirty="0"/>
            <a:t>Using Microsoft Access</a:t>
          </a:r>
        </a:p>
      </dgm:t>
    </dgm:pt>
    <dgm:pt modelId="{0F71CAC8-8962-46EE-A271-0E747715F117}" type="parTrans" cxnId="{813EE609-C318-4C53-9CC2-153F07B89B0A}">
      <dgm:prSet/>
      <dgm:spPr/>
      <dgm:t>
        <a:bodyPr/>
        <a:lstStyle/>
        <a:p>
          <a:endParaRPr lang="en-US"/>
        </a:p>
      </dgm:t>
    </dgm:pt>
    <dgm:pt modelId="{F8BD3919-FE42-420D-AA7B-C83668587F9D}" type="sibTrans" cxnId="{813EE609-C318-4C53-9CC2-153F07B89B0A}">
      <dgm:prSet/>
      <dgm:spPr/>
      <dgm:t>
        <a:bodyPr/>
        <a:lstStyle/>
        <a:p>
          <a:endParaRPr lang="en-US"/>
        </a:p>
      </dgm:t>
    </dgm:pt>
    <dgm:pt modelId="{CF0075BF-B85F-4448-92A3-368AFDDE34DF}" type="pres">
      <dgm:prSet presAssocID="{1BC0D895-DCBA-4B2A-BA11-FB30084CB7B4}" presName="rootnode" presStyleCnt="0">
        <dgm:presLayoutVars>
          <dgm:chMax/>
          <dgm:chPref/>
          <dgm:dir/>
          <dgm:animLvl val="lvl"/>
        </dgm:presLayoutVars>
      </dgm:prSet>
      <dgm:spPr/>
    </dgm:pt>
    <dgm:pt modelId="{65B1C35E-FAB4-4FB1-8C04-D3372C608C9E}" type="pres">
      <dgm:prSet presAssocID="{8E5E5664-2927-4005-8921-F158F85C0FA2}" presName="composite" presStyleCnt="0"/>
      <dgm:spPr/>
    </dgm:pt>
    <dgm:pt modelId="{C5DAAC97-065C-44FA-B0B0-CFB540FD874C}" type="pres">
      <dgm:prSet presAssocID="{8E5E5664-2927-4005-8921-F158F85C0FA2}" presName="bentUpArrow1" presStyleLbl="alignImgPlace1" presStyleIdx="0" presStyleCnt="3"/>
      <dgm:spPr/>
    </dgm:pt>
    <dgm:pt modelId="{87691FF3-3576-427D-9AD3-BEEB3A9CC4E7}" type="pres">
      <dgm:prSet presAssocID="{8E5E5664-2927-4005-8921-F158F85C0FA2}" presName="ParentText" presStyleLbl="node1" presStyleIdx="0" presStyleCnt="4">
        <dgm:presLayoutVars>
          <dgm:chMax val="1"/>
          <dgm:chPref val="1"/>
          <dgm:bulletEnabled val="1"/>
        </dgm:presLayoutVars>
      </dgm:prSet>
      <dgm:spPr/>
    </dgm:pt>
    <dgm:pt modelId="{624949D5-698F-4643-9B7D-7B4BEFB81C92}" type="pres">
      <dgm:prSet presAssocID="{8E5E5664-2927-4005-8921-F158F85C0FA2}" presName="ChildText" presStyleLbl="revTx" presStyleIdx="0" presStyleCnt="3">
        <dgm:presLayoutVars>
          <dgm:chMax val="0"/>
          <dgm:chPref val="0"/>
          <dgm:bulletEnabled val="1"/>
        </dgm:presLayoutVars>
      </dgm:prSet>
      <dgm:spPr/>
    </dgm:pt>
    <dgm:pt modelId="{C54B9EB4-29C8-43CC-96F5-FFCBDBFC54D1}" type="pres">
      <dgm:prSet presAssocID="{0D8FC67E-269D-455F-B8B6-B4FAB72CD9CD}" presName="sibTrans" presStyleCnt="0"/>
      <dgm:spPr/>
    </dgm:pt>
    <dgm:pt modelId="{9D67F86F-34F5-4B45-A3F3-1B74F6DD9F90}" type="pres">
      <dgm:prSet presAssocID="{5ED424DB-01BA-48BE-B5E7-0EE68F883B10}" presName="composite" presStyleCnt="0"/>
      <dgm:spPr/>
    </dgm:pt>
    <dgm:pt modelId="{6C7FD763-4D7B-449D-85AF-6DABDA991831}" type="pres">
      <dgm:prSet presAssocID="{5ED424DB-01BA-48BE-B5E7-0EE68F883B10}" presName="bentUpArrow1" presStyleLbl="alignImgPlace1" presStyleIdx="1" presStyleCnt="3"/>
      <dgm:spPr/>
    </dgm:pt>
    <dgm:pt modelId="{87DF924F-DED8-4B47-9991-FFE021D11CF0}" type="pres">
      <dgm:prSet presAssocID="{5ED424DB-01BA-48BE-B5E7-0EE68F883B10}" presName="ParentText" presStyleLbl="node1" presStyleIdx="1" presStyleCnt="4">
        <dgm:presLayoutVars>
          <dgm:chMax val="1"/>
          <dgm:chPref val="1"/>
          <dgm:bulletEnabled val="1"/>
        </dgm:presLayoutVars>
      </dgm:prSet>
      <dgm:spPr/>
    </dgm:pt>
    <dgm:pt modelId="{C9047134-0C1D-4D2D-9CBE-BE63742D2C9E}" type="pres">
      <dgm:prSet presAssocID="{5ED424DB-01BA-48BE-B5E7-0EE68F883B10}" presName="ChildText" presStyleLbl="revTx" presStyleIdx="1" presStyleCnt="3">
        <dgm:presLayoutVars>
          <dgm:chMax val="0"/>
          <dgm:chPref val="0"/>
          <dgm:bulletEnabled val="1"/>
        </dgm:presLayoutVars>
      </dgm:prSet>
      <dgm:spPr/>
    </dgm:pt>
    <dgm:pt modelId="{27CD1490-9F83-41CD-AEF2-703298AAD2B6}" type="pres">
      <dgm:prSet presAssocID="{F072F179-928E-476D-A8FD-C5ABE1ECCF34}" presName="sibTrans" presStyleCnt="0"/>
      <dgm:spPr/>
    </dgm:pt>
    <dgm:pt modelId="{73B993A4-6A4C-44E4-B041-B033CBB9A477}" type="pres">
      <dgm:prSet presAssocID="{9A0A6E34-95E6-4101-AEF1-0A3127DCA916}" presName="composite" presStyleCnt="0"/>
      <dgm:spPr/>
    </dgm:pt>
    <dgm:pt modelId="{F68BDED5-1A22-4234-8CC6-C7F18C1B8640}" type="pres">
      <dgm:prSet presAssocID="{9A0A6E34-95E6-4101-AEF1-0A3127DCA916}" presName="bentUpArrow1" presStyleLbl="alignImgPlace1" presStyleIdx="2" presStyleCnt="3"/>
      <dgm:spPr/>
    </dgm:pt>
    <dgm:pt modelId="{914D37FD-A704-45A8-94CA-215666F8DF3F}" type="pres">
      <dgm:prSet presAssocID="{9A0A6E34-95E6-4101-AEF1-0A3127DCA916}" presName="ParentText" presStyleLbl="node1" presStyleIdx="2" presStyleCnt="4">
        <dgm:presLayoutVars>
          <dgm:chMax val="1"/>
          <dgm:chPref val="1"/>
          <dgm:bulletEnabled val="1"/>
        </dgm:presLayoutVars>
      </dgm:prSet>
      <dgm:spPr/>
    </dgm:pt>
    <dgm:pt modelId="{05321752-6FAE-4DDC-8B73-8C6F4FCAAD92}" type="pres">
      <dgm:prSet presAssocID="{9A0A6E34-95E6-4101-AEF1-0A3127DCA916}" presName="ChildText" presStyleLbl="revTx" presStyleIdx="2" presStyleCnt="3">
        <dgm:presLayoutVars>
          <dgm:chMax val="0"/>
          <dgm:chPref val="0"/>
          <dgm:bulletEnabled val="1"/>
        </dgm:presLayoutVars>
      </dgm:prSet>
      <dgm:spPr/>
    </dgm:pt>
    <dgm:pt modelId="{7081751B-31A7-426C-BE72-8ECBA8905255}" type="pres">
      <dgm:prSet presAssocID="{C221F5E9-9823-4183-BF51-4393BCECC6BD}" presName="sibTrans" presStyleCnt="0"/>
      <dgm:spPr/>
    </dgm:pt>
    <dgm:pt modelId="{A8022C93-FE0C-4956-A351-1C0559FAB21C}" type="pres">
      <dgm:prSet presAssocID="{70D91C6F-AF07-41B8-87C0-C8E93D433868}" presName="composite" presStyleCnt="0"/>
      <dgm:spPr/>
    </dgm:pt>
    <dgm:pt modelId="{76747736-F729-4925-B313-02610884B804}" type="pres">
      <dgm:prSet presAssocID="{70D91C6F-AF07-41B8-87C0-C8E93D433868}" presName="ParentText" presStyleLbl="node1" presStyleIdx="3" presStyleCnt="4">
        <dgm:presLayoutVars>
          <dgm:chMax val="1"/>
          <dgm:chPref val="1"/>
          <dgm:bulletEnabled val="1"/>
        </dgm:presLayoutVars>
      </dgm:prSet>
      <dgm:spPr/>
    </dgm:pt>
  </dgm:ptLst>
  <dgm:cxnLst>
    <dgm:cxn modelId="{813EE609-C318-4C53-9CC2-153F07B89B0A}" srcId="{1BC0D895-DCBA-4B2A-BA11-FB30084CB7B4}" destId="{70D91C6F-AF07-41B8-87C0-C8E93D433868}" srcOrd="3" destOrd="0" parTransId="{0F71CAC8-8962-46EE-A271-0E747715F117}" sibTransId="{F8BD3919-FE42-420D-AA7B-C83668587F9D}"/>
    <dgm:cxn modelId="{B2D5E31B-B706-410B-863D-1C990BEF6C90}" type="presOf" srcId="{8E5E5664-2927-4005-8921-F158F85C0FA2}" destId="{87691FF3-3576-427D-9AD3-BEEB3A9CC4E7}" srcOrd="0" destOrd="0" presId="urn:microsoft.com/office/officeart/2005/8/layout/StepDownProcess"/>
    <dgm:cxn modelId="{B2676323-74C6-4DE2-9421-8DF78B6F6172}" srcId="{1BC0D895-DCBA-4B2A-BA11-FB30084CB7B4}" destId="{8E5E5664-2927-4005-8921-F158F85C0FA2}" srcOrd="0" destOrd="0" parTransId="{A6870682-39CF-4234-96F1-089308897CFB}" sibTransId="{0D8FC67E-269D-455F-B8B6-B4FAB72CD9CD}"/>
    <dgm:cxn modelId="{D6830E37-CA09-4341-9B54-35AC6AE535D9}" type="presOf" srcId="{7355112B-1C21-444C-8B53-1C3517BC8501}" destId="{C9047134-0C1D-4D2D-9CBE-BE63742D2C9E}" srcOrd="0" destOrd="0" presId="urn:microsoft.com/office/officeart/2005/8/layout/StepDownProcess"/>
    <dgm:cxn modelId="{86EABB3B-88BA-4B3D-B197-90658FA6CD28}" type="presOf" srcId="{1BC0D895-DCBA-4B2A-BA11-FB30084CB7B4}" destId="{CF0075BF-B85F-4448-92A3-368AFDDE34DF}" srcOrd="0" destOrd="0" presId="urn:microsoft.com/office/officeart/2005/8/layout/StepDownProcess"/>
    <dgm:cxn modelId="{0FE0AA44-DD4F-44C6-85E1-2781EF0801EA}" type="presOf" srcId="{70D91C6F-AF07-41B8-87C0-C8E93D433868}" destId="{76747736-F729-4925-B313-02610884B804}" srcOrd="0" destOrd="0" presId="urn:microsoft.com/office/officeart/2005/8/layout/StepDownProcess"/>
    <dgm:cxn modelId="{221B8E4C-8C6A-4E1D-8F89-83255E94B4B6}" type="presOf" srcId="{AD3E7454-520B-4CC1-80F2-1F4A21AB30EB}" destId="{05321752-6FAE-4DDC-8B73-8C6F4FCAAD92}" srcOrd="0" destOrd="0" presId="urn:microsoft.com/office/officeart/2005/8/layout/StepDownProcess"/>
    <dgm:cxn modelId="{026DEF8E-696E-40DE-AD5A-B425C0524260}" srcId="{5ED424DB-01BA-48BE-B5E7-0EE68F883B10}" destId="{7355112B-1C21-444C-8B53-1C3517BC8501}" srcOrd="0" destOrd="0" parTransId="{5081EF89-D47A-41EC-B4EE-A0D2122E96FA}" sibTransId="{B0585DFA-2CC6-4B51-A3F8-4B8BC5ABD031}"/>
    <dgm:cxn modelId="{67665A98-7058-480E-A04E-C4F735C65B4F}" type="presOf" srcId="{5ED424DB-01BA-48BE-B5E7-0EE68F883B10}" destId="{87DF924F-DED8-4B47-9991-FFE021D11CF0}" srcOrd="0" destOrd="0" presId="urn:microsoft.com/office/officeart/2005/8/layout/StepDownProcess"/>
    <dgm:cxn modelId="{D2DD8FBB-8001-4C95-B9A3-8BC52D912C0D}" type="presOf" srcId="{9AEA75A1-CFC1-4552-A4D6-4D4DB42C795E}" destId="{624949D5-698F-4643-9B7D-7B4BEFB81C92}" srcOrd="0" destOrd="0" presId="urn:microsoft.com/office/officeart/2005/8/layout/StepDownProcess"/>
    <dgm:cxn modelId="{B62091BC-011A-4374-A125-16BB1EC50695}" srcId="{9A0A6E34-95E6-4101-AEF1-0A3127DCA916}" destId="{AD3E7454-520B-4CC1-80F2-1F4A21AB30EB}" srcOrd="0" destOrd="0" parTransId="{130728A9-6D69-4085-935D-65D1AC2C70B3}" sibTransId="{6C0A0A05-58A2-499D-931A-CF688A1DBA5D}"/>
    <dgm:cxn modelId="{8E54F3C5-34C5-4535-9404-531C4104CC64}" srcId="{1BC0D895-DCBA-4B2A-BA11-FB30084CB7B4}" destId="{5ED424DB-01BA-48BE-B5E7-0EE68F883B10}" srcOrd="1" destOrd="0" parTransId="{A55D9E92-15B0-4388-AAF7-63DE9A5FD725}" sibTransId="{F072F179-928E-476D-A8FD-C5ABE1ECCF34}"/>
    <dgm:cxn modelId="{02BDB7D1-77C1-43DA-A705-A89FDF5D87C5}" srcId="{1BC0D895-DCBA-4B2A-BA11-FB30084CB7B4}" destId="{9A0A6E34-95E6-4101-AEF1-0A3127DCA916}" srcOrd="2" destOrd="0" parTransId="{9BDD824E-C4AD-4326-B698-6CA2AE52BD9B}" sibTransId="{C221F5E9-9823-4183-BF51-4393BCECC6BD}"/>
    <dgm:cxn modelId="{3907B7D9-2D3C-4D69-8F21-AD76F80B43C4}" srcId="{8E5E5664-2927-4005-8921-F158F85C0FA2}" destId="{9AEA75A1-CFC1-4552-A4D6-4D4DB42C795E}" srcOrd="0" destOrd="0" parTransId="{431951D2-742D-4F51-9261-5D8FF9E70691}" sibTransId="{57C5DB48-CC24-4306-A9E4-F9A8DAC634EB}"/>
    <dgm:cxn modelId="{A2EDBCE5-E705-459B-AF7D-6551AD559125}" type="presOf" srcId="{9A0A6E34-95E6-4101-AEF1-0A3127DCA916}" destId="{914D37FD-A704-45A8-94CA-215666F8DF3F}" srcOrd="0" destOrd="0" presId="urn:microsoft.com/office/officeart/2005/8/layout/StepDownProcess"/>
    <dgm:cxn modelId="{65E2AE90-3EDF-4168-9862-1A9D76343146}" type="presParOf" srcId="{CF0075BF-B85F-4448-92A3-368AFDDE34DF}" destId="{65B1C35E-FAB4-4FB1-8C04-D3372C608C9E}" srcOrd="0" destOrd="0" presId="urn:microsoft.com/office/officeart/2005/8/layout/StepDownProcess"/>
    <dgm:cxn modelId="{B54F558C-97ED-4C70-B289-D3F72DC7D038}" type="presParOf" srcId="{65B1C35E-FAB4-4FB1-8C04-D3372C608C9E}" destId="{C5DAAC97-065C-44FA-B0B0-CFB540FD874C}" srcOrd="0" destOrd="0" presId="urn:microsoft.com/office/officeart/2005/8/layout/StepDownProcess"/>
    <dgm:cxn modelId="{8E6897C8-344D-47A1-A9D5-E159CDAD5922}" type="presParOf" srcId="{65B1C35E-FAB4-4FB1-8C04-D3372C608C9E}" destId="{87691FF3-3576-427D-9AD3-BEEB3A9CC4E7}" srcOrd="1" destOrd="0" presId="urn:microsoft.com/office/officeart/2005/8/layout/StepDownProcess"/>
    <dgm:cxn modelId="{DCB1D4BB-5BA8-4040-B95B-29CEA91E01D6}" type="presParOf" srcId="{65B1C35E-FAB4-4FB1-8C04-D3372C608C9E}" destId="{624949D5-698F-4643-9B7D-7B4BEFB81C92}" srcOrd="2" destOrd="0" presId="urn:microsoft.com/office/officeart/2005/8/layout/StepDownProcess"/>
    <dgm:cxn modelId="{345E9081-5424-4119-8EEC-7984BD3E87F2}" type="presParOf" srcId="{CF0075BF-B85F-4448-92A3-368AFDDE34DF}" destId="{C54B9EB4-29C8-43CC-96F5-FFCBDBFC54D1}" srcOrd="1" destOrd="0" presId="urn:microsoft.com/office/officeart/2005/8/layout/StepDownProcess"/>
    <dgm:cxn modelId="{C687CF31-01BD-4C4C-BA3E-887D37F104C4}" type="presParOf" srcId="{CF0075BF-B85F-4448-92A3-368AFDDE34DF}" destId="{9D67F86F-34F5-4B45-A3F3-1B74F6DD9F90}" srcOrd="2" destOrd="0" presId="urn:microsoft.com/office/officeart/2005/8/layout/StepDownProcess"/>
    <dgm:cxn modelId="{F4D03C97-BBED-48EB-A0D1-EDEB555EB05B}" type="presParOf" srcId="{9D67F86F-34F5-4B45-A3F3-1B74F6DD9F90}" destId="{6C7FD763-4D7B-449D-85AF-6DABDA991831}" srcOrd="0" destOrd="0" presId="urn:microsoft.com/office/officeart/2005/8/layout/StepDownProcess"/>
    <dgm:cxn modelId="{82788A54-1340-4F2A-BF31-4E583B8D9D2F}" type="presParOf" srcId="{9D67F86F-34F5-4B45-A3F3-1B74F6DD9F90}" destId="{87DF924F-DED8-4B47-9991-FFE021D11CF0}" srcOrd="1" destOrd="0" presId="urn:microsoft.com/office/officeart/2005/8/layout/StepDownProcess"/>
    <dgm:cxn modelId="{20FB9BC9-2728-45CE-A295-144410E17DAB}" type="presParOf" srcId="{9D67F86F-34F5-4B45-A3F3-1B74F6DD9F90}" destId="{C9047134-0C1D-4D2D-9CBE-BE63742D2C9E}" srcOrd="2" destOrd="0" presId="urn:microsoft.com/office/officeart/2005/8/layout/StepDownProcess"/>
    <dgm:cxn modelId="{793ED41D-E1BC-4652-9DB4-9B5FBED0A445}" type="presParOf" srcId="{CF0075BF-B85F-4448-92A3-368AFDDE34DF}" destId="{27CD1490-9F83-41CD-AEF2-703298AAD2B6}" srcOrd="3" destOrd="0" presId="urn:microsoft.com/office/officeart/2005/8/layout/StepDownProcess"/>
    <dgm:cxn modelId="{C323A8DE-9532-4363-8CB9-997E9E16102F}" type="presParOf" srcId="{CF0075BF-B85F-4448-92A3-368AFDDE34DF}" destId="{73B993A4-6A4C-44E4-B041-B033CBB9A477}" srcOrd="4" destOrd="0" presId="urn:microsoft.com/office/officeart/2005/8/layout/StepDownProcess"/>
    <dgm:cxn modelId="{2D7B3EE7-7372-4A0F-81B0-294F5EEA42BF}" type="presParOf" srcId="{73B993A4-6A4C-44E4-B041-B033CBB9A477}" destId="{F68BDED5-1A22-4234-8CC6-C7F18C1B8640}" srcOrd="0" destOrd="0" presId="urn:microsoft.com/office/officeart/2005/8/layout/StepDownProcess"/>
    <dgm:cxn modelId="{277566B6-4821-46DE-909D-0290397193E6}" type="presParOf" srcId="{73B993A4-6A4C-44E4-B041-B033CBB9A477}" destId="{914D37FD-A704-45A8-94CA-215666F8DF3F}" srcOrd="1" destOrd="0" presId="urn:microsoft.com/office/officeart/2005/8/layout/StepDownProcess"/>
    <dgm:cxn modelId="{5EBEC317-500D-4E78-9121-99D63BD6B60B}" type="presParOf" srcId="{73B993A4-6A4C-44E4-B041-B033CBB9A477}" destId="{05321752-6FAE-4DDC-8B73-8C6F4FCAAD92}" srcOrd="2" destOrd="0" presId="urn:microsoft.com/office/officeart/2005/8/layout/StepDownProcess"/>
    <dgm:cxn modelId="{4F40AB3A-D061-473E-9CAD-4D01BCEA2DAA}" type="presParOf" srcId="{CF0075BF-B85F-4448-92A3-368AFDDE34DF}" destId="{7081751B-31A7-426C-BE72-8ECBA8905255}" srcOrd="5" destOrd="0" presId="urn:microsoft.com/office/officeart/2005/8/layout/StepDownProcess"/>
    <dgm:cxn modelId="{93AF48A0-46EF-4D82-8BED-90F5C628FD96}" type="presParOf" srcId="{CF0075BF-B85F-4448-92A3-368AFDDE34DF}" destId="{A8022C93-FE0C-4956-A351-1C0559FAB21C}" srcOrd="6" destOrd="0" presId="urn:microsoft.com/office/officeart/2005/8/layout/StepDownProcess"/>
    <dgm:cxn modelId="{7C3E3626-2513-466E-8A47-75C4F4EFEF3A}" type="presParOf" srcId="{A8022C93-FE0C-4956-A351-1C0559FAB21C}" destId="{76747736-F729-4925-B313-02610884B80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0376B8-B31F-4D44-B3CA-CAEFCB86266B}" type="doc">
      <dgm:prSet loTypeId="urn:microsoft.com/office/officeart/2005/8/layout/cycle2" loCatId="cycle" qsTypeId="urn:microsoft.com/office/officeart/2005/8/quickstyle/simple1" qsCatId="simple" csTypeId="urn:microsoft.com/office/officeart/2005/8/colors/accent1_2" csCatId="accent1" phldr="1"/>
      <dgm:spPr/>
    </dgm:pt>
    <dgm:pt modelId="{B088297D-78D1-4473-B924-A34A8323BBEB}">
      <dgm:prSet phldrT="[Text]" custT="1"/>
      <dgm:spPr/>
      <dgm:t>
        <a:bodyPr/>
        <a:lstStyle/>
        <a:p>
          <a:r>
            <a:rPr lang="en-US" sz="1600" b="1" dirty="0"/>
            <a:t>Consistency</a:t>
          </a:r>
        </a:p>
      </dgm:t>
    </dgm:pt>
    <dgm:pt modelId="{0E824C54-4C27-448E-B4EF-E0361E29F01D}" type="parTrans" cxnId="{4286DE94-D5BE-422A-85AB-091CD289A7F8}">
      <dgm:prSet/>
      <dgm:spPr/>
      <dgm:t>
        <a:bodyPr/>
        <a:lstStyle/>
        <a:p>
          <a:endParaRPr lang="en-US"/>
        </a:p>
      </dgm:t>
    </dgm:pt>
    <dgm:pt modelId="{9EAD6429-4597-4934-BDF8-70B22F0B878D}" type="sibTrans" cxnId="{4286DE94-D5BE-422A-85AB-091CD289A7F8}">
      <dgm:prSet/>
      <dgm:spPr/>
      <dgm:t>
        <a:bodyPr/>
        <a:lstStyle/>
        <a:p>
          <a:endParaRPr lang="en-US"/>
        </a:p>
      </dgm:t>
    </dgm:pt>
    <dgm:pt modelId="{D249592E-3395-4515-8914-D5054AAF11E4}">
      <dgm:prSet phldrT="[Text]"/>
      <dgm:spPr/>
      <dgm:t>
        <a:bodyPr/>
        <a:lstStyle/>
        <a:p>
          <a:r>
            <a:rPr lang="en-US" b="1" dirty="0"/>
            <a:t>Detail</a:t>
          </a:r>
        </a:p>
      </dgm:t>
    </dgm:pt>
    <dgm:pt modelId="{D2BB6F94-3BBF-4F2E-8D28-3829B415FE1C}" type="parTrans" cxnId="{E38A5A83-14EE-48DE-827C-21A91F6D3A6C}">
      <dgm:prSet/>
      <dgm:spPr/>
      <dgm:t>
        <a:bodyPr/>
        <a:lstStyle/>
        <a:p>
          <a:endParaRPr lang="en-US"/>
        </a:p>
      </dgm:t>
    </dgm:pt>
    <dgm:pt modelId="{714E396C-8FAC-4259-B653-B184E71920AA}" type="sibTrans" cxnId="{E38A5A83-14EE-48DE-827C-21A91F6D3A6C}">
      <dgm:prSet/>
      <dgm:spPr/>
      <dgm:t>
        <a:bodyPr/>
        <a:lstStyle/>
        <a:p>
          <a:endParaRPr lang="en-US"/>
        </a:p>
      </dgm:t>
    </dgm:pt>
    <dgm:pt modelId="{663978EB-9C90-4B61-AA46-1A4B05EFE2B9}">
      <dgm:prSet phldrT="[Text]"/>
      <dgm:spPr/>
      <dgm:t>
        <a:bodyPr/>
        <a:lstStyle/>
        <a:p>
          <a:r>
            <a:rPr lang="en-US" b="1" dirty="0"/>
            <a:t>Redundancy</a:t>
          </a:r>
        </a:p>
      </dgm:t>
    </dgm:pt>
    <dgm:pt modelId="{4F11C5B4-0E61-44A2-B7FE-3FD0237CB48D}" type="parTrans" cxnId="{5B67878F-0F65-4F42-929A-FC2E48E7309A}">
      <dgm:prSet/>
      <dgm:spPr/>
      <dgm:t>
        <a:bodyPr/>
        <a:lstStyle/>
        <a:p>
          <a:endParaRPr lang="en-US"/>
        </a:p>
      </dgm:t>
    </dgm:pt>
    <dgm:pt modelId="{78DE1873-088F-48CC-BED3-0752FCA450FC}" type="sibTrans" cxnId="{5B67878F-0F65-4F42-929A-FC2E48E7309A}">
      <dgm:prSet/>
      <dgm:spPr/>
      <dgm:t>
        <a:bodyPr/>
        <a:lstStyle/>
        <a:p>
          <a:endParaRPr lang="en-US"/>
        </a:p>
      </dgm:t>
    </dgm:pt>
    <dgm:pt modelId="{0D26DC1B-4B07-4A44-B9AC-BB2A8CD4F97E}" type="pres">
      <dgm:prSet presAssocID="{FC0376B8-B31F-4D44-B3CA-CAEFCB86266B}" presName="cycle" presStyleCnt="0">
        <dgm:presLayoutVars>
          <dgm:dir/>
          <dgm:resizeHandles val="exact"/>
        </dgm:presLayoutVars>
      </dgm:prSet>
      <dgm:spPr/>
    </dgm:pt>
    <dgm:pt modelId="{61D77E97-B0E2-41E2-A4A7-6AD7EBB886E0}" type="pres">
      <dgm:prSet presAssocID="{B088297D-78D1-4473-B924-A34A8323BBEB}" presName="node" presStyleLbl="node1" presStyleIdx="0" presStyleCnt="3">
        <dgm:presLayoutVars>
          <dgm:bulletEnabled val="1"/>
        </dgm:presLayoutVars>
      </dgm:prSet>
      <dgm:spPr/>
    </dgm:pt>
    <dgm:pt modelId="{66049C16-16E7-4DCA-A6EC-9CB59C99CA21}" type="pres">
      <dgm:prSet presAssocID="{9EAD6429-4597-4934-BDF8-70B22F0B878D}" presName="sibTrans" presStyleLbl="sibTrans2D1" presStyleIdx="0" presStyleCnt="3"/>
      <dgm:spPr/>
    </dgm:pt>
    <dgm:pt modelId="{6D9D1C8D-92E3-4075-A49D-18FB6283DCD1}" type="pres">
      <dgm:prSet presAssocID="{9EAD6429-4597-4934-BDF8-70B22F0B878D}" presName="connectorText" presStyleLbl="sibTrans2D1" presStyleIdx="0" presStyleCnt="3"/>
      <dgm:spPr/>
    </dgm:pt>
    <dgm:pt modelId="{03D48BD7-12C0-41BF-97E3-4C4DA3A701F0}" type="pres">
      <dgm:prSet presAssocID="{D249592E-3395-4515-8914-D5054AAF11E4}" presName="node" presStyleLbl="node1" presStyleIdx="1" presStyleCnt="3">
        <dgm:presLayoutVars>
          <dgm:bulletEnabled val="1"/>
        </dgm:presLayoutVars>
      </dgm:prSet>
      <dgm:spPr/>
    </dgm:pt>
    <dgm:pt modelId="{F61FB38B-D0A4-4F9E-A5A2-87AC702D3642}" type="pres">
      <dgm:prSet presAssocID="{714E396C-8FAC-4259-B653-B184E71920AA}" presName="sibTrans" presStyleLbl="sibTrans2D1" presStyleIdx="1" presStyleCnt="3"/>
      <dgm:spPr/>
    </dgm:pt>
    <dgm:pt modelId="{4913C593-0D76-4CA4-AA9C-2D215E70A567}" type="pres">
      <dgm:prSet presAssocID="{714E396C-8FAC-4259-B653-B184E71920AA}" presName="connectorText" presStyleLbl="sibTrans2D1" presStyleIdx="1" presStyleCnt="3"/>
      <dgm:spPr/>
    </dgm:pt>
    <dgm:pt modelId="{F629E3F6-A73E-4547-8EB9-98AB18D067A0}" type="pres">
      <dgm:prSet presAssocID="{663978EB-9C90-4B61-AA46-1A4B05EFE2B9}" presName="node" presStyleLbl="node1" presStyleIdx="2" presStyleCnt="3">
        <dgm:presLayoutVars>
          <dgm:bulletEnabled val="1"/>
        </dgm:presLayoutVars>
      </dgm:prSet>
      <dgm:spPr/>
    </dgm:pt>
    <dgm:pt modelId="{C2AB1268-D669-4A62-9655-3FD439FE2032}" type="pres">
      <dgm:prSet presAssocID="{78DE1873-088F-48CC-BED3-0752FCA450FC}" presName="sibTrans" presStyleLbl="sibTrans2D1" presStyleIdx="2" presStyleCnt="3"/>
      <dgm:spPr/>
    </dgm:pt>
    <dgm:pt modelId="{2FCB9A21-33F5-4D9D-8BE7-2D20D23F0CA9}" type="pres">
      <dgm:prSet presAssocID="{78DE1873-088F-48CC-BED3-0752FCA450FC}" presName="connectorText" presStyleLbl="sibTrans2D1" presStyleIdx="2" presStyleCnt="3"/>
      <dgm:spPr/>
    </dgm:pt>
  </dgm:ptLst>
  <dgm:cxnLst>
    <dgm:cxn modelId="{7BF3F105-9454-48E2-B99E-0C511F16A126}" type="presOf" srcId="{78DE1873-088F-48CC-BED3-0752FCA450FC}" destId="{C2AB1268-D669-4A62-9655-3FD439FE2032}" srcOrd="0" destOrd="0" presId="urn:microsoft.com/office/officeart/2005/8/layout/cycle2"/>
    <dgm:cxn modelId="{DE69F22A-C0D7-4B7D-8D73-9C32D16EFB2D}" type="presOf" srcId="{D249592E-3395-4515-8914-D5054AAF11E4}" destId="{03D48BD7-12C0-41BF-97E3-4C4DA3A701F0}" srcOrd="0" destOrd="0" presId="urn:microsoft.com/office/officeart/2005/8/layout/cycle2"/>
    <dgm:cxn modelId="{E69F0C38-1118-4DD2-872A-6B0A57BB15CC}" type="presOf" srcId="{714E396C-8FAC-4259-B653-B184E71920AA}" destId="{4913C593-0D76-4CA4-AA9C-2D215E70A567}" srcOrd="1" destOrd="0" presId="urn:microsoft.com/office/officeart/2005/8/layout/cycle2"/>
    <dgm:cxn modelId="{35841D60-318E-499A-AD20-4FB04BF8DA79}" type="presOf" srcId="{9EAD6429-4597-4934-BDF8-70B22F0B878D}" destId="{66049C16-16E7-4DCA-A6EC-9CB59C99CA21}" srcOrd="0" destOrd="0" presId="urn:microsoft.com/office/officeart/2005/8/layout/cycle2"/>
    <dgm:cxn modelId="{BE08B776-EFE5-4909-BD68-C1DF92C3714A}" type="presOf" srcId="{FC0376B8-B31F-4D44-B3CA-CAEFCB86266B}" destId="{0D26DC1B-4B07-4A44-B9AC-BB2A8CD4F97E}" srcOrd="0" destOrd="0" presId="urn:microsoft.com/office/officeart/2005/8/layout/cycle2"/>
    <dgm:cxn modelId="{E38A5A83-14EE-48DE-827C-21A91F6D3A6C}" srcId="{FC0376B8-B31F-4D44-B3CA-CAEFCB86266B}" destId="{D249592E-3395-4515-8914-D5054AAF11E4}" srcOrd="1" destOrd="0" parTransId="{D2BB6F94-3BBF-4F2E-8D28-3829B415FE1C}" sibTransId="{714E396C-8FAC-4259-B653-B184E71920AA}"/>
    <dgm:cxn modelId="{F0A7D384-D84C-492D-8DE2-D7D64E298CA4}" type="presOf" srcId="{9EAD6429-4597-4934-BDF8-70B22F0B878D}" destId="{6D9D1C8D-92E3-4075-A49D-18FB6283DCD1}" srcOrd="1" destOrd="0" presId="urn:microsoft.com/office/officeart/2005/8/layout/cycle2"/>
    <dgm:cxn modelId="{5B67878F-0F65-4F42-929A-FC2E48E7309A}" srcId="{FC0376B8-B31F-4D44-B3CA-CAEFCB86266B}" destId="{663978EB-9C90-4B61-AA46-1A4B05EFE2B9}" srcOrd="2" destOrd="0" parTransId="{4F11C5B4-0E61-44A2-B7FE-3FD0237CB48D}" sibTransId="{78DE1873-088F-48CC-BED3-0752FCA450FC}"/>
    <dgm:cxn modelId="{4286DE94-D5BE-422A-85AB-091CD289A7F8}" srcId="{FC0376B8-B31F-4D44-B3CA-CAEFCB86266B}" destId="{B088297D-78D1-4473-B924-A34A8323BBEB}" srcOrd="0" destOrd="0" parTransId="{0E824C54-4C27-448E-B4EF-E0361E29F01D}" sibTransId="{9EAD6429-4597-4934-BDF8-70B22F0B878D}"/>
    <dgm:cxn modelId="{D3EDB395-A21E-43AB-827D-BF1F08195AB5}" type="presOf" srcId="{B088297D-78D1-4473-B924-A34A8323BBEB}" destId="{61D77E97-B0E2-41E2-A4A7-6AD7EBB886E0}" srcOrd="0" destOrd="0" presId="urn:microsoft.com/office/officeart/2005/8/layout/cycle2"/>
    <dgm:cxn modelId="{6B66FAAC-44DA-4A2D-8D37-A81620FF927D}" type="presOf" srcId="{78DE1873-088F-48CC-BED3-0752FCA450FC}" destId="{2FCB9A21-33F5-4D9D-8BE7-2D20D23F0CA9}" srcOrd="1" destOrd="0" presId="urn:microsoft.com/office/officeart/2005/8/layout/cycle2"/>
    <dgm:cxn modelId="{E72A19D0-2EFD-4507-A450-F1F34AF7DF56}" type="presOf" srcId="{714E396C-8FAC-4259-B653-B184E71920AA}" destId="{F61FB38B-D0A4-4F9E-A5A2-87AC702D3642}" srcOrd="0" destOrd="0" presId="urn:microsoft.com/office/officeart/2005/8/layout/cycle2"/>
    <dgm:cxn modelId="{870774DB-B2CE-40A0-AFDA-6743A262B2E6}" type="presOf" srcId="{663978EB-9C90-4B61-AA46-1A4B05EFE2B9}" destId="{F629E3F6-A73E-4547-8EB9-98AB18D067A0}" srcOrd="0" destOrd="0" presId="urn:microsoft.com/office/officeart/2005/8/layout/cycle2"/>
    <dgm:cxn modelId="{1142AD9E-3A9B-4AC0-901E-C0EFC17AF0C2}" type="presParOf" srcId="{0D26DC1B-4B07-4A44-B9AC-BB2A8CD4F97E}" destId="{61D77E97-B0E2-41E2-A4A7-6AD7EBB886E0}" srcOrd="0" destOrd="0" presId="urn:microsoft.com/office/officeart/2005/8/layout/cycle2"/>
    <dgm:cxn modelId="{474D6C05-49F5-4611-85A0-5F59C31A4185}" type="presParOf" srcId="{0D26DC1B-4B07-4A44-B9AC-BB2A8CD4F97E}" destId="{66049C16-16E7-4DCA-A6EC-9CB59C99CA21}" srcOrd="1" destOrd="0" presId="urn:microsoft.com/office/officeart/2005/8/layout/cycle2"/>
    <dgm:cxn modelId="{2AE72E41-F166-4F11-A214-59C0918AA83A}" type="presParOf" srcId="{66049C16-16E7-4DCA-A6EC-9CB59C99CA21}" destId="{6D9D1C8D-92E3-4075-A49D-18FB6283DCD1}" srcOrd="0" destOrd="0" presId="urn:microsoft.com/office/officeart/2005/8/layout/cycle2"/>
    <dgm:cxn modelId="{B19F81F8-A0A8-4564-84B6-2381FD82912C}" type="presParOf" srcId="{0D26DC1B-4B07-4A44-B9AC-BB2A8CD4F97E}" destId="{03D48BD7-12C0-41BF-97E3-4C4DA3A701F0}" srcOrd="2" destOrd="0" presId="urn:microsoft.com/office/officeart/2005/8/layout/cycle2"/>
    <dgm:cxn modelId="{958DDC15-8942-4DA5-9377-E1C14D2DCD75}" type="presParOf" srcId="{0D26DC1B-4B07-4A44-B9AC-BB2A8CD4F97E}" destId="{F61FB38B-D0A4-4F9E-A5A2-87AC702D3642}" srcOrd="3" destOrd="0" presId="urn:microsoft.com/office/officeart/2005/8/layout/cycle2"/>
    <dgm:cxn modelId="{1B44305B-E135-4067-B1CB-EC13C8987659}" type="presParOf" srcId="{F61FB38B-D0A4-4F9E-A5A2-87AC702D3642}" destId="{4913C593-0D76-4CA4-AA9C-2D215E70A567}" srcOrd="0" destOrd="0" presId="urn:microsoft.com/office/officeart/2005/8/layout/cycle2"/>
    <dgm:cxn modelId="{11F0FC55-66D8-4EDE-898F-7BE7C028617B}" type="presParOf" srcId="{0D26DC1B-4B07-4A44-B9AC-BB2A8CD4F97E}" destId="{F629E3F6-A73E-4547-8EB9-98AB18D067A0}" srcOrd="4" destOrd="0" presId="urn:microsoft.com/office/officeart/2005/8/layout/cycle2"/>
    <dgm:cxn modelId="{256512A0-8124-48F4-B9FE-6573D2CD37AB}" type="presParOf" srcId="{0D26DC1B-4B07-4A44-B9AC-BB2A8CD4F97E}" destId="{C2AB1268-D669-4A62-9655-3FD439FE2032}" srcOrd="5" destOrd="0" presId="urn:microsoft.com/office/officeart/2005/8/layout/cycle2"/>
    <dgm:cxn modelId="{34DFB48A-41E5-46E0-8060-1CAB8F9CF6FD}" type="presParOf" srcId="{C2AB1268-D669-4A62-9655-3FD439FE2032}" destId="{2FCB9A21-33F5-4D9D-8BE7-2D20D23F0CA9}"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7E7AA3-4213-4DB9-BDD2-711AC3E20151}" type="doc">
      <dgm:prSet loTypeId="urn:microsoft.com/office/officeart/2005/8/layout/hList7" loCatId="process" qsTypeId="urn:microsoft.com/office/officeart/2005/8/quickstyle/simple1" qsCatId="simple" csTypeId="urn:microsoft.com/office/officeart/2005/8/colors/accent1_2" csCatId="accent1" phldr="1"/>
      <dgm:spPr/>
    </dgm:pt>
    <dgm:pt modelId="{FBE1B09E-E356-48E2-940C-47AE97E9D642}">
      <dgm:prSet phldrT="[Text]"/>
      <dgm:spPr/>
      <dgm:t>
        <a:bodyPr/>
        <a:lstStyle/>
        <a:p>
          <a:pPr algn="ctr"/>
          <a:r>
            <a:rPr lang="en-US" dirty="0"/>
            <a:t>Field/Lab</a:t>
          </a:r>
        </a:p>
      </dgm:t>
    </dgm:pt>
    <dgm:pt modelId="{EFF92CDD-E302-4999-9FF4-04DD57581CE3}" type="parTrans" cxnId="{19230045-30D1-4577-A688-B0D61362C18A}">
      <dgm:prSet/>
      <dgm:spPr/>
      <dgm:t>
        <a:bodyPr/>
        <a:lstStyle/>
        <a:p>
          <a:pPr algn="ctr"/>
          <a:endParaRPr lang="en-US"/>
        </a:p>
      </dgm:t>
    </dgm:pt>
    <dgm:pt modelId="{FC7F891E-41E5-4265-BEB8-B940DE3628F0}" type="sibTrans" cxnId="{19230045-30D1-4577-A688-B0D61362C18A}">
      <dgm:prSet/>
      <dgm:spPr/>
      <dgm:t>
        <a:bodyPr/>
        <a:lstStyle/>
        <a:p>
          <a:pPr algn="ctr"/>
          <a:endParaRPr lang="en-US"/>
        </a:p>
      </dgm:t>
    </dgm:pt>
    <dgm:pt modelId="{D1E00545-2D2B-4B7D-A912-650FBA9BB3AE}">
      <dgm:prSet phldrT="[Text]"/>
      <dgm:spPr/>
      <dgm:t>
        <a:bodyPr/>
        <a:lstStyle/>
        <a:p>
          <a:pPr algn="ctr"/>
          <a:r>
            <a:rPr lang="en-US" dirty="0"/>
            <a:t>Data Entry</a:t>
          </a:r>
        </a:p>
      </dgm:t>
    </dgm:pt>
    <dgm:pt modelId="{09CDD0A5-6208-4900-A335-140F48F1FA9D}" type="parTrans" cxnId="{F2B1787C-9D44-4D04-AD12-FFF0F212BE6E}">
      <dgm:prSet/>
      <dgm:spPr/>
      <dgm:t>
        <a:bodyPr/>
        <a:lstStyle/>
        <a:p>
          <a:pPr algn="ctr"/>
          <a:endParaRPr lang="en-US"/>
        </a:p>
      </dgm:t>
    </dgm:pt>
    <dgm:pt modelId="{FDF16322-35E1-4244-AE09-8FC0D9F00749}" type="sibTrans" cxnId="{F2B1787C-9D44-4D04-AD12-FFF0F212BE6E}">
      <dgm:prSet/>
      <dgm:spPr/>
      <dgm:t>
        <a:bodyPr/>
        <a:lstStyle/>
        <a:p>
          <a:pPr algn="ctr"/>
          <a:endParaRPr lang="en-US"/>
        </a:p>
      </dgm:t>
    </dgm:pt>
    <dgm:pt modelId="{E556BC18-3BB2-430E-856F-DE2147A85F09}">
      <dgm:prSet phldrT="[Text]"/>
      <dgm:spPr/>
      <dgm:t>
        <a:bodyPr/>
        <a:lstStyle/>
        <a:p>
          <a:pPr algn="ctr"/>
          <a:r>
            <a:rPr lang="en-US" dirty="0"/>
            <a:t>Active/Analysis</a:t>
          </a:r>
        </a:p>
      </dgm:t>
    </dgm:pt>
    <dgm:pt modelId="{CC4890E7-19CA-4E13-B402-678F237581D2}" type="parTrans" cxnId="{C11346B6-3444-41D5-8C6B-AF4CE37EC682}">
      <dgm:prSet/>
      <dgm:spPr/>
      <dgm:t>
        <a:bodyPr/>
        <a:lstStyle/>
        <a:p>
          <a:pPr algn="ctr"/>
          <a:endParaRPr lang="en-US"/>
        </a:p>
      </dgm:t>
    </dgm:pt>
    <dgm:pt modelId="{9767DA1B-332B-48D4-BB4A-5C4DCFBD04C5}" type="sibTrans" cxnId="{C11346B6-3444-41D5-8C6B-AF4CE37EC682}">
      <dgm:prSet/>
      <dgm:spPr/>
      <dgm:t>
        <a:bodyPr/>
        <a:lstStyle/>
        <a:p>
          <a:pPr algn="ctr"/>
          <a:endParaRPr lang="en-US"/>
        </a:p>
      </dgm:t>
    </dgm:pt>
    <dgm:pt modelId="{7DFCEA5F-50D0-4938-8225-75F986302959}">
      <dgm:prSet phldrT="[Text]"/>
      <dgm:spPr/>
      <dgm:t>
        <a:bodyPr/>
        <a:lstStyle/>
        <a:p>
          <a:pPr algn="ctr"/>
          <a:r>
            <a:rPr lang="en-US" dirty="0"/>
            <a:t>Archive</a:t>
          </a:r>
        </a:p>
      </dgm:t>
    </dgm:pt>
    <dgm:pt modelId="{CA0C4C8B-D705-467D-A245-95A0CCBB2795}" type="parTrans" cxnId="{D8AC8827-B5D4-4934-8718-D3CF6DE9CE5D}">
      <dgm:prSet/>
      <dgm:spPr/>
      <dgm:t>
        <a:bodyPr/>
        <a:lstStyle/>
        <a:p>
          <a:pPr algn="ctr"/>
          <a:endParaRPr lang="en-US"/>
        </a:p>
      </dgm:t>
    </dgm:pt>
    <dgm:pt modelId="{77F9DABD-9C7E-4130-88DC-7C4596178614}" type="sibTrans" cxnId="{D8AC8827-B5D4-4934-8718-D3CF6DE9CE5D}">
      <dgm:prSet/>
      <dgm:spPr/>
      <dgm:t>
        <a:bodyPr/>
        <a:lstStyle/>
        <a:p>
          <a:pPr algn="ctr"/>
          <a:endParaRPr lang="en-US"/>
        </a:p>
      </dgm:t>
    </dgm:pt>
    <dgm:pt modelId="{FE53A4AE-758D-4B2D-857E-4CF77867504B}" type="pres">
      <dgm:prSet presAssocID="{2B7E7AA3-4213-4DB9-BDD2-711AC3E20151}" presName="Name0" presStyleCnt="0">
        <dgm:presLayoutVars>
          <dgm:dir/>
          <dgm:resizeHandles val="exact"/>
        </dgm:presLayoutVars>
      </dgm:prSet>
      <dgm:spPr/>
    </dgm:pt>
    <dgm:pt modelId="{7D245D36-E1E6-4BE9-923B-B935E05B94AB}" type="pres">
      <dgm:prSet presAssocID="{2B7E7AA3-4213-4DB9-BDD2-711AC3E20151}" presName="fgShape" presStyleLbl="fgShp" presStyleIdx="0" presStyleCnt="1" custScaleX="106683" custScaleY="212239" custLinFactNeighborX="90" custLinFactNeighborY="-36959"/>
      <dgm:spPr>
        <a:prstGeom prst="rightArrow">
          <a:avLst/>
        </a:prstGeom>
        <a:noFill/>
        <a:ln>
          <a:noFill/>
        </a:ln>
      </dgm:spPr>
    </dgm:pt>
    <dgm:pt modelId="{8E2AA3D3-117E-475B-942E-40A06C26BE9F}" type="pres">
      <dgm:prSet presAssocID="{2B7E7AA3-4213-4DB9-BDD2-711AC3E20151}" presName="linComp" presStyleCnt="0"/>
      <dgm:spPr/>
    </dgm:pt>
    <dgm:pt modelId="{4BB4EBDC-02E6-4F7B-8C92-D640F5302DEF}" type="pres">
      <dgm:prSet presAssocID="{FBE1B09E-E356-48E2-940C-47AE97E9D642}" presName="compNode" presStyleCnt="0"/>
      <dgm:spPr/>
    </dgm:pt>
    <dgm:pt modelId="{256375E3-6112-43BB-B979-D78B7243B389}" type="pres">
      <dgm:prSet presAssocID="{FBE1B09E-E356-48E2-940C-47AE97E9D642}" presName="bkgdShape" presStyleLbl="node1" presStyleIdx="0" presStyleCnt="4"/>
      <dgm:spPr/>
    </dgm:pt>
    <dgm:pt modelId="{DBB427C6-6103-4CCE-8DB1-99992CFF66E4}" type="pres">
      <dgm:prSet presAssocID="{FBE1B09E-E356-48E2-940C-47AE97E9D642}" presName="nodeTx" presStyleLbl="node1" presStyleIdx="0" presStyleCnt="4">
        <dgm:presLayoutVars>
          <dgm:bulletEnabled val="1"/>
        </dgm:presLayoutVars>
      </dgm:prSet>
      <dgm:spPr/>
    </dgm:pt>
    <dgm:pt modelId="{8D8AA5CE-0022-4344-9D01-9D0B3DD3CC49}" type="pres">
      <dgm:prSet presAssocID="{FBE1B09E-E356-48E2-940C-47AE97E9D642}" presName="invisiNode" presStyleLbl="node1" presStyleIdx="0" presStyleCnt="4"/>
      <dgm:spPr/>
    </dgm:pt>
    <dgm:pt modelId="{D39D6A24-8BA2-4F63-B9A7-89A28B310002}" type="pres">
      <dgm:prSet presAssocID="{FBE1B09E-E356-48E2-940C-47AE97E9D642}" presName="imagNode" presStyleLbl="fgImgPlace1" presStyleIdx="0" presStyleCnt="4" custScaleX="126872" custScaleY="12687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C5FD062A-7DBF-4206-8E39-5873A98AD082}" type="pres">
      <dgm:prSet presAssocID="{FC7F891E-41E5-4265-BEB8-B940DE3628F0}" presName="sibTrans" presStyleLbl="sibTrans2D1" presStyleIdx="0" presStyleCnt="0"/>
      <dgm:spPr/>
    </dgm:pt>
    <dgm:pt modelId="{6C07FFFB-26EE-49C4-AC43-731B31688715}" type="pres">
      <dgm:prSet presAssocID="{D1E00545-2D2B-4B7D-A912-650FBA9BB3AE}" presName="compNode" presStyleCnt="0"/>
      <dgm:spPr/>
    </dgm:pt>
    <dgm:pt modelId="{4CEF6336-6F05-4760-A773-153EC7A20036}" type="pres">
      <dgm:prSet presAssocID="{D1E00545-2D2B-4B7D-A912-650FBA9BB3AE}" presName="bkgdShape" presStyleLbl="node1" presStyleIdx="1" presStyleCnt="4"/>
      <dgm:spPr/>
    </dgm:pt>
    <dgm:pt modelId="{AD807AF1-8334-40CB-8299-31BCB48A53B2}" type="pres">
      <dgm:prSet presAssocID="{D1E00545-2D2B-4B7D-A912-650FBA9BB3AE}" presName="nodeTx" presStyleLbl="node1" presStyleIdx="1" presStyleCnt="4">
        <dgm:presLayoutVars>
          <dgm:bulletEnabled val="1"/>
        </dgm:presLayoutVars>
      </dgm:prSet>
      <dgm:spPr/>
    </dgm:pt>
    <dgm:pt modelId="{1E56E765-32FA-4E96-B509-DD0EE14E3B8B}" type="pres">
      <dgm:prSet presAssocID="{D1E00545-2D2B-4B7D-A912-650FBA9BB3AE}" presName="invisiNode" presStyleLbl="node1" presStyleIdx="1" presStyleCnt="4"/>
      <dgm:spPr/>
    </dgm:pt>
    <dgm:pt modelId="{B36B9B67-EF30-46CC-AF0B-6BE12F295893}" type="pres">
      <dgm:prSet presAssocID="{D1E00545-2D2B-4B7D-A912-650FBA9BB3AE}" presName="imagNode" presStyleLbl="fgImgPlace1" presStyleIdx="1" presStyleCnt="4" custScaleX="126802" custScaleY="12680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C87AA177-42FA-40E1-A7F7-A47D67B7144B}" type="pres">
      <dgm:prSet presAssocID="{FDF16322-35E1-4244-AE09-8FC0D9F00749}" presName="sibTrans" presStyleLbl="sibTrans2D1" presStyleIdx="0" presStyleCnt="0"/>
      <dgm:spPr/>
    </dgm:pt>
    <dgm:pt modelId="{46F1A631-C46E-47D0-A923-39B1D8F5A414}" type="pres">
      <dgm:prSet presAssocID="{E556BC18-3BB2-430E-856F-DE2147A85F09}" presName="compNode" presStyleCnt="0"/>
      <dgm:spPr/>
    </dgm:pt>
    <dgm:pt modelId="{42E7841B-0561-4203-BFB1-1B91EA137697}" type="pres">
      <dgm:prSet presAssocID="{E556BC18-3BB2-430E-856F-DE2147A85F09}" presName="bkgdShape" presStyleLbl="node1" presStyleIdx="2" presStyleCnt="4"/>
      <dgm:spPr/>
    </dgm:pt>
    <dgm:pt modelId="{0A92C79D-DB38-4EB5-B563-B909C93A895D}" type="pres">
      <dgm:prSet presAssocID="{E556BC18-3BB2-430E-856F-DE2147A85F09}" presName="nodeTx" presStyleLbl="node1" presStyleIdx="2" presStyleCnt="4">
        <dgm:presLayoutVars>
          <dgm:bulletEnabled val="1"/>
        </dgm:presLayoutVars>
      </dgm:prSet>
      <dgm:spPr/>
    </dgm:pt>
    <dgm:pt modelId="{01C7B9C9-32FD-4221-AA8C-D31C5613FF53}" type="pres">
      <dgm:prSet presAssocID="{E556BC18-3BB2-430E-856F-DE2147A85F09}" presName="invisiNode" presStyleLbl="node1" presStyleIdx="2" presStyleCnt="4"/>
      <dgm:spPr/>
    </dgm:pt>
    <dgm:pt modelId="{BFA8987C-4816-44D0-BF36-F1625D930739}" type="pres">
      <dgm:prSet presAssocID="{E556BC18-3BB2-430E-856F-DE2147A85F09}" presName="imagNode" presStyleLbl="fgImgPlace1" presStyleIdx="2" presStyleCnt="4" custScaleX="126802" custScaleY="126802"/>
      <dgm:spPr>
        <a:blipFill rotWithShape="1">
          <a:blip xmlns:r="http://schemas.openxmlformats.org/officeDocument/2006/relationships" r:embed="rId3"/>
          <a:stretch>
            <a:fillRect/>
          </a:stretch>
        </a:blipFill>
      </dgm:spPr>
    </dgm:pt>
    <dgm:pt modelId="{1E3A10F3-206E-4E75-8C63-2376A8543D18}" type="pres">
      <dgm:prSet presAssocID="{9767DA1B-332B-48D4-BB4A-5C4DCFBD04C5}" presName="sibTrans" presStyleLbl="sibTrans2D1" presStyleIdx="0" presStyleCnt="0"/>
      <dgm:spPr/>
    </dgm:pt>
    <dgm:pt modelId="{DDA634B3-96F9-4FFA-B3B7-2D25CB4ADC95}" type="pres">
      <dgm:prSet presAssocID="{7DFCEA5F-50D0-4938-8225-75F986302959}" presName="compNode" presStyleCnt="0"/>
      <dgm:spPr/>
    </dgm:pt>
    <dgm:pt modelId="{C9293726-6D3D-434C-82F7-0C6A70AD0DA2}" type="pres">
      <dgm:prSet presAssocID="{7DFCEA5F-50D0-4938-8225-75F986302959}" presName="bkgdShape" presStyleLbl="node1" presStyleIdx="3" presStyleCnt="4"/>
      <dgm:spPr/>
    </dgm:pt>
    <dgm:pt modelId="{700160EC-C084-41A9-89CB-8322205C394A}" type="pres">
      <dgm:prSet presAssocID="{7DFCEA5F-50D0-4938-8225-75F986302959}" presName="nodeTx" presStyleLbl="node1" presStyleIdx="3" presStyleCnt="4">
        <dgm:presLayoutVars>
          <dgm:bulletEnabled val="1"/>
        </dgm:presLayoutVars>
      </dgm:prSet>
      <dgm:spPr/>
    </dgm:pt>
    <dgm:pt modelId="{7B49F2CB-C33F-4E7C-A04B-D49013D315DC}" type="pres">
      <dgm:prSet presAssocID="{7DFCEA5F-50D0-4938-8225-75F986302959}" presName="invisiNode" presStyleLbl="node1" presStyleIdx="3" presStyleCnt="4"/>
      <dgm:spPr/>
    </dgm:pt>
    <dgm:pt modelId="{67D6F14E-11C1-4F5E-983F-AB52403FD856}" type="pres">
      <dgm:prSet presAssocID="{7DFCEA5F-50D0-4938-8225-75F986302959}" presName="imagNode" presStyleLbl="fgImgPlace1" presStyleIdx="3" presStyleCnt="4" custScaleX="126802" custScaleY="126802"/>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Lst>
  <dgm:cxnLst>
    <dgm:cxn modelId="{95C13900-3E3B-491B-9F83-A81E650C4B47}" type="presOf" srcId="{E556BC18-3BB2-430E-856F-DE2147A85F09}" destId="{42E7841B-0561-4203-BFB1-1B91EA137697}" srcOrd="0" destOrd="0" presId="urn:microsoft.com/office/officeart/2005/8/layout/hList7"/>
    <dgm:cxn modelId="{F045A20A-601E-4D26-84EC-5992715A36E3}" type="presOf" srcId="{FDF16322-35E1-4244-AE09-8FC0D9F00749}" destId="{C87AA177-42FA-40E1-A7F7-A47D67B7144B}" srcOrd="0" destOrd="0" presId="urn:microsoft.com/office/officeart/2005/8/layout/hList7"/>
    <dgm:cxn modelId="{141C981F-76E3-4BB1-9836-76EB67BAC6C0}" type="presOf" srcId="{7DFCEA5F-50D0-4938-8225-75F986302959}" destId="{700160EC-C084-41A9-89CB-8322205C394A}" srcOrd="1" destOrd="0" presId="urn:microsoft.com/office/officeart/2005/8/layout/hList7"/>
    <dgm:cxn modelId="{D8AC8827-B5D4-4934-8718-D3CF6DE9CE5D}" srcId="{2B7E7AA3-4213-4DB9-BDD2-711AC3E20151}" destId="{7DFCEA5F-50D0-4938-8225-75F986302959}" srcOrd="3" destOrd="0" parTransId="{CA0C4C8B-D705-467D-A245-95A0CCBB2795}" sibTransId="{77F9DABD-9C7E-4130-88DC-7C4596178614}"/>
    <dgm:cxn modelId="{B0709A3B-4D77-40FA-85E3-60C0E5E11124}" type="presOf" srcId="{2B7E7AA3-4213-4DB9-BDD2-711AC3E20151}" destId="{FE53A4AE-758D-4B2D-857E-4CF77867504B}" srcOrd="0" destOrd="0" presId="urn:microsoft.com/office/officeart/2005/8/layout/hList7"/>
    <dgm:cxn modelId="{6BC52061-EBA1-4B40-A87D-A35C670A9E7A}" type="presOf" srcId="{E556BC18-3BB2-430E-856F-DE2147A85F09}" destId="{0A92C79D-DB38-4EB5-B563-B909C93A895D}" srcOrd="1" destOrd="0" presId="urn:microsoft.com/office/officeart/2005/8/layout/hList7"/>
    <dgm:cxn modelId="{19230045-30D1-4577-A688-B0D61362C18A}" srcId="{2B7E7AA3-4213-4DB9-BDD2-711AC3E20151}" destId="{FBE1B09E-E356-48E2-940C-47AE97E9D642}" srcOrd="0" destOrd="0" parTransId="{EFF92CDD-E302-4999-9FF4-04DD57581CE3}" sibTransId="{FC7F891E-41E5-4265-BEB8-B940DE3628F0}"/>
    <dgm:cxn modelId="{EDC5704B-9A41-427A-9E32-FF0341613079}" type="presOf" srcId="{D1E00545-2D2B-4B7D-A912-650FBA9BB3AE}" destId="{AD807AF1-8334-40CB-8299-31BCB48A53B2}" srcOrd="1" destOrd="0" presId="urn:microsoft.com/office/officeart/2005/8/layout/hList7"/>
    <dgm:cxn modelId="{6793A74C-97E7-49C3-996D-F1D618748B13}" type="presOf" srcId="{D1E00545-2D2B-4B7D-A912-650FBA9BB3AE}" destId="{4CEF6336-6F05-4760-A773-153EC7A20036}" srcOrd="0" destOrd="0" presId="urn:microsoft.com/office/officeart/2005/8/layout/hList7"/>
    <dgm:cxn modelId="{A0F80352-4823-45D9-B047-3D8152AFD6C7}" type="presOf" srcId="{7DFCEA5F-50D0-4938-8225-75F986302959}" destId="{C9293726-6D3D-434C-82F7-0C6A70AD0DA2}" srcOrd="0" destOrd="0" presId="urn:microsoft.com/office/officeart/2005/8/layout/hList7"/>
    <dgm:cxn modelId="{F2B1787C-9D44-4D04-AD12-FFF0F212BE6E}" srcId="{2B7E7AA3-4213-4DB9-BDD2-711AC3E20151}" destId="{D1E00545-2D2B-4B7D-A912-650FBA9BB3AE}" srcOrd="1" destOrd="0" parTransId="{09CDD0A5-6208-4900-A335-140F48F1FA9D}" sibTransId="{FDF16322-35E1-4244-AE09-8FC0D9F00749}"/>
    <dgm:cxn modelId="{C714E196-25DF-40E2-8C64-CCC9D7CC1E56}" type="presOf" srcId="{FBE1B09E-E356-48E2-940C-47AE97E9D642}" destId="{DBB427C6-6103-4CCE-8DB1-99992CFF66E4}" srcOrd="1" destOrd="0" presId="urn:microsoft.com/office/officeart/2005/8/layout/hList7"/>
    <dgm:cxn modelId="{2859C29D-6C64-41F7-A58F-F81E17769BAB}" type="presOf" srcId="{FC7F891E-41E5-4265-BEB8-B940DE3628F0}" destId="{C5FD062A-7DBF-4206-8E39-5873A98AD082}" srcOrd="0" destOrd="0" presId="urn:microsoft.com/office/officeart/2005/8/layout/hList7"/>
    <dgm:cxn modelId="{8B3DFCAF-897E-48C2-94DC-E323B7D904C8}" type="presOf" srcId="{FBE1B09E-E356-48E2-940C-47AE97E9D642}" destId="{256375E3-6112-43BB-B979-D78B7243B389}" srcOrd="0" destOrd="0" presId="urn:microsoft.com/office/officeart/2005/8/layout/hList7"/>
    <dgm:cxn modelId="{C11346B6-3444-41D5-8C6B-AF4CE37EC682}" srcId="{2B7E7AA3-4213-4DB9-BDD2-711AC3E20151}" destId="{E556BC18-3BB2-430E-856F-DE2147A85F09}" srcOrd="2" destOrd="0" parTransId="{CC4890E7-19CA-4E13-B402-678F237581D2}" sibTransId="{9767DA1B-332B-48D4-BB4A-5C4DCFBD04C5}"/>
    <dgm:cxn modelId="{320E26F0-0FFD-4894-B973-A3BEA3AC2739}" type="presOf" srcId="{9767DA1B-332B-48D4-BB4A-5C4DCFBD04C5}" destId="{1E3A10F3-206E-4E75-8C63-2376A8543D18}" srcOrd="0" destOrd="0" presId="urn:microsoft.com/office/officeart/2005/8/layout/hList7"/>
    <dgm:cxn modelId="{DF9BD355-898A-4963-B8E2-BA35234F5834}" type="presParOf" srcId="{FE53A4AE-758D-4B2D-857E-4CF77867504B}" destId="{7D245D36-E1E6-4BE9-923B-B935E05B94AB}" srcOrd="0" destOrd="0" presId="urn:microsoft.com/office/officeart/2005/8/layout/hList7"/>
    <dgm:cxn modelId="{DCCCA4D1-4596-41F5-A94B-5BA1CBC0A6C6}" type="presParOf" srcId="{FE53A4AE-758D-4B2D-857E-4CF77867504B}" destId="{8E2AA3D3-117E-475B-942E-40A06C26BE9F}" srcOrd="1" destOrd="0" presId="urn:microsoft.com/office/officeart/2005/8/layout/hList7"/>
    <dgm:cxn modelId="{E4C7E22C-4B5A-40C6-B9C8-98E9EA3D7EA6}" type="presParOf" srcId="{8E2AA3D3-117E-475B-942E-40A06C26BE9F}" destId="{4BB4EBDC-02E6-4F7B-8C92-D640F5302DEF}" srcOrd="0" destOrd="0" presId="urn:microsoft.com/office/officeart/2005/8/layout/hList7"/>
    <dgm:cxn modelId="{34BF44FE-DF1A-4138-8830-34B66278EEBD}" type="presParOf" srcId="{4BB4EBDC-02E6-4F7B-8C92-D640F5302DEF}" destId="{256375E3-6112-43BB-B979-D78B7243B389}" srcOrd="0" destOrd="0" presId="urn:microsoft.com/office/officeart/2005/8/layout/hList7"/>
    <dgm:cxn modelId="{61D8C6C1-8E3B-42B6-92EA-E138B3EABF82}" type="presParOf" srcId="{4BB4EBDC-02E6-4F7B-8C92-D640F5302DEF}" destId="{DBB427C6-6103-4CCE-8DB1-99992CFF66E4}" srcOrd="1" destOrd="0" presId="urn:microsoft.com/office/officeart/2005/8/layout/hList7"/>
    <dgm:cxn modelId="{1A7029F1-0917-48FD-BFBE-A6551E6FDC5A}" type="presParOf" srcId="{4BB4EBDC-02E6-4F7B-8C92-D640F5302DEF}" destId="{8D8AA5CE-0022-4344-9D01-9D0B3DD3CC49}" srcOrd="2" destOrd="0" presId="urn:microsoft.com/office/officeart/2005/8/layout/hList7"/>
    <dgm:cxn modelId="{9A7AA263-6A93-46C9-812A-3567FE75F31F}" type="presParOf" srcId="{4BB4EBDC-02E6-4F7B-8C92-D640F5302DEF}" destId="{D39D6A24-8BA2-4F63-B9A7-89A28B310002}" srcOrd="3" destOrd="0" presId="urn:microsoft.com/office/officeart/2005/8/layout/hList7"/>
    <dgm:cxn modelId="{98C1B8C2-0A3A-41B9-ADFF-497239097B43}" type="presParOf" srcId="{8E2AA3D3-117E-475B-942E-40A06C26BE9F}" destId="{C5FD062A-7DBF-4206-8E39-5873A98AD082}" srcOrd="1" destOrd="0" presId="urn:microsoft.com/office/officeart/2005/8/layout/hList7"/>
    <dgm:cxn modelId="{B49B406E-4A64-4E00-B5C3-BC85829739F3}" type="presParOf" srcId="{8E2AA3D3-117E-475B-942E-40A06C26BE9F}" destId="{6C07FFFB-26EE-49C4-AC43-731B31688715}" srcOrd="2" destOrd="0" presId="urn:microsoft.com/office/officeart/2005/8/layout/hList7"/>
    <dgm:cxn modelId="{AFEF004F-955D-4265-AD54-D2A1A39A660A}" type="presParOf" srcId="{6C07FFFB-26EE-49C4-AC43-731B31688715}" destId="{4CEF6336-6F05-4760-A773-153EC7A20036}" srcOrd="0" destOrd="0" presId="urn:microsoft.com/office/officeart/2005/8/layout/hList7"/>
    <dgm:cxn modelId="{575D11C2-3A0B-4EB5-97AD-EC41F8ED5DA1}" type="presParOf" srcId="{6C07FFFB-26EE-49C4-AC43-731B31688715}" destId="{AD807AF1-8334-40CB-8299-31BCB48A53B2}" srcOrd="1" destOrd="0" presId="urn:microsoft.com/office/officeart/2005/8/layout/hList7"/>
    <dgm:cxn modelId="{B976F5AF-4AF9-4274-B371-60B5143C2290}" type="presParOf" srcId="{6C07FFFB-26EE-49C4-AC43-731B31688715}" destId="{1E56E765-32FA-4E96-B509-DD0EE14E3B8B}" srcOrd="2" destOrd="0" presId="urn:microsoft.com/office/officeart/2005/8/layout/hList7"/>
    <dgm:cxn modelId="{7F0CE6EC-CE05-43C6-91FA-29AC2396C44C}" type="presParOf" srcId="{6C07FFFB-26EE-49C4-AC43-731B31688715}" destId="{B36B9B67-EF30-46CC-AF0B-6BE12F295893}" srcOrd="3" destOrd="0" presId="urn:microsoft.com/office/officeart/2005/8/layout/hList7"/>
    <dgm:cxn modelId="{DA796BA0-693A-4143-A8C0-738DA45AD886}" type="presParOf" srcId="{8E2AA3D3-117E-475B-942E-40A06C26BE9F}" destId="{C87AA177-42FA-40E1-A7F7-A47D67B7144B}" srcOrd="3" destOrd="0" presId="urn:microsoft.com/office/officeart/2005/8/layout/hList7"/>
    <dgm:cxn modelId="{CDAACDCA-D87F-4A09-91A9-F8FD2CE11EA6}" type="presParOf" srcId="{8E2AA3D3-117E-475B-942E-40A06C26BE9F}" destId="{46F1A631-C46E-47D0-A923-39B1D8F5A414}" srcOrd="4" destOrd="0" presId="urn:microsoft.com/office/officeart/2005/8/layout/hList7"/>
    <dgm:cxn modelId="{48C82680-0FB0-42E0-9160-4947D8B8DC4B}" type="presParOf" srcId="{46F1A631-C46E-47D0-A923-39B1D8F5A414}" destId="{42E7841B-0561-4203-BFB1-1B91EA137697}" srcOrd="0" destOrd="0" presId="urn:microsoft.com/office/officeart/2005/8/layout/hList7"/>
    <dgm:cxn modelId="{CE82640B-760E-4FAB-87E9-2E6FDEE69DBC}" type="presParOf" srcId="{46F1A631-C46E-47D0-A923-39B1D8F5A414}" destId="{0A92C79D-DB38-4EB5-B563-B909C93A895D}" srcOrd="1" destOrd="0" presId="urn:microsoft.com/office/officeart/2005/8/layout/hList7"/>
    <dgm:cxn modelId="{961E36FC-E33E-4914-8974-C1DF3E004662}" type="presParOf" srcId="{46F1A631-C46E-47D0-A923-39B1D8F5A414}" destId="{01C7B9C9-32FD-4221-AA8C-D31C5613FF53}" srcOrd="2" destOrd="0" presId="urn:microsoft.com/office/officeart/2005/8/layout/hList7"/>
    <dgm:cxn modelId="{45FDDF05-2D5A-45CA-AB1F-E440DD78EEFD}" type="presParOf" srcId="{46F1A631-C46E-47D0-A923-39B1D8F5A414}" destId="{BFA8987C-4816-44D0-BF36-F1625D930739}" srcOrd="3" destOrd="0" presId="urn:microsoft.com/office/officeart/2005/8/layout/hList7"/>
    <dgm:cxn modelId="{2CC1C645-0F3A-4B6B-93A4-81E3EE67A70E}" type="presParOf" srcId="{8E2AA3D3-117E-475B-942E-40A06C26BE9F}" destId="{1E3A10F3-206E-4E75-8C63-2376A8543D18}" srcOrd="5" destOrd="0" presId="urn:microsoft.com/office/officeart/2005/8/layout/hList7"/>
    <dgm:cxn modelId="{6614EE87-9358-4F16-AB50-AF20C853E07F}" type="presParOf" srcId="{8E2AA3D3-117E-475B-942E-40A06C26BE9F}" destId="{DDA634B3-96F9-4FFA-B3B7-2D25CB4ADC95}" srcOrd="6" destOrd="0" presId="urn:microsoft.com/office/officeart/2005/8/layout/hList7"/>
    <dgm:cxn modelId="{E0DFFDDE-5C97-4167-AB62-5565B41CD338}" type="presParOf" srcId="{DDA634B3-96F9-4FFA-B3B7-2D25CB4ADC95}" destId="{C9293726-6D3D-434C-82F7-0C6A70AD0DA2}" srcOrd="0" destOrd="0" presId="urn:microsoft.com/office/officeart/2005/8/layout/hList7"/>
    <dgm:cxn modelId="{42F09353-C939-48CF-B009-E2B1482F8CE2}" type="presParOf" srcId="{DDA634B3-96F9-4FFA-B3B7-2D25CB4ADC95}" destId="{700160EC-C084-41A9-89CB-8322205C394A}" srcOrd="1" destOrd="0" presId="urn:microsoft.com/office/officeart/2005/8/layout/hList7"/>
    <dgm:cxn modelId="{EDA8654E-272D-4CB4-9473-870368A02F84}" type="presParOf" srcId="{DDA634B3-96F9-4FFA-B3B7-2D25CB4ADC95}" destId="{7B49F2CB-C33F-4E7C-A04B-D49013D315DC}" srcOrd="2" destOrd="0" presId="urn:microsoft.com/office/officeart/2005/8/layout/hList7"/>
    <dgm:cxn modelId="{FB020353-EF9C-4345-81FC-84A7F88903A5}" type="presParOf" srcId="{DDA634B3-96F9-4FFA-B3B7-2D25CB4ADC95}" destId="{67D6F14E-11C1-4F5E-983F-AB52403FD85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7E7AA3-4213-4DB9-BDD2-711AC3E20151}" type="doc">
      <dgm:prSet loTypeId="urn:microsoft.com/office/officeart/2005/8/layout/hList7" loCatId="process" qsTypeId="urn:microsoft.com/office/officeart/2005/8/quickstyle/simple1" qsCatId="simple" csTypeId="urn:microsoft.com/office/officeart/2005/8/colors/accent1_2" csCatId="accent1" phldr="1"/>
      <dgm:spPr/>
    </dgm:pt>
    <dgm:pt modelId="{FBE1B09E-E356-48E2-940C-47AE97E9D642}">
      <dgm:prSet phldrT="[Text]"/>
      <dgm:spPr/>
      <dgm:t>
        <a:bodyPr/>
        <a:lstStyle/>
        <a:p>
          <a:pPr algn="ctr"/>
          <a:r>
            <a:rPr lang="en-US" dirty="0"/>
            <a:t>Field</a:t>
          </a:r>
        </a:p>
      </dgm:t>
    </dgm:pt>
    <dgm:pt modelId="{EFF92CDD-E302-4999-9FF4-04DD57581CE3}" type="parTrans" cxnId="{19230045-30D1-4577-A688-B0D61362C18A}">
      <dgm:prSet/>
      <dgm:spPr/>
      <dgm:t>
        <a:bodyPr/>
        <a:lstStyle/>
        <a:p>
          <a:pPr algn="ctr"/>
          <a:endParaRPr lang="en-US"/>
        </a:p>
      </dgm:t>
    </dgm:pt>
    <dgm:pt modelId="{FC7F891E-41E5-4265-BEB8-B940DE3628F0}" type="sibTrans" cxnId="{19230045-30D1-4577-A688-B0D61362C18A}">
      <dgm:prSet/>
      <dgm:spPr/>
      <dgm:t>
        <a:bodyPr/>
        <a:lstStyle/>
        <a:p>
          <a:pPr algn="ctr"/>
          <a:endParaRPr lang="en-US"/>
        </a:p>
      </dgm:t>
    </dgm:pt>
    <dgm:pt modelId="{D1E00545-2D2B-4B7D-A912-650FBA9BB3AE}">
      <dgm:prSet phldrT="[Text]"/>
      <dgm:spPr/>
      <dgm:t>
        <a:bodyPr/>
        <a:lstStyle/>
        <a:p>
          <a:pPr algn="ctr"/>
          <a:r>
            <a:rPr lang="en-US" dirty="0"/>
            <a:t>Lab</a:t>
          </a:r>
        </a:p>
      </dgm:t>
    </dgm:pt>
    <dgm:pt modelId="{09CDD0A5-6208-4900-A335-140F48F1FA9D}" type="parTrans" cxnId="{F2B1787C-9D44-4D04-AD12-FFF0F212BE6E}">
      <dgm:prSet/>
      <dgm:spPr/>
      <dgm:t>
        <a:bodyPr/>
        <a:lstStyle/>
        <a:p>
          <a:pPr algn="ctr"/>
          <a:endParaRPr lang="en-US"/>
        </a:p>
      </dgm:t>
    </dgm:pt>
    <dgm:pt modelId="{FDF16322-35E1-4244-AE09-8FC0D9F00749}" type="sibTrans" cxnId="{F2B1787C-9D44-4D04-AD12-FFF0F212BE6E}">
      <dgm:prSet/>
      <dgm:spPr/>
      <dgm:t>
        <a:bodyPr/>
        <a:lstStyle/>
        <a:p>
          <a:pPr algn="ctr"/>
          <a:endParaRPr lang="en-US"/>
        </a:p>
      </dgm:t>
    </dgm:pt>
    <dgm:pt modelId="{E556BC18-3BB2-430E-856F-DE2147A85F09}">
      <dgm:prSet phldrT="[Text]"/>
      <dgm:spPr/>
      <dgm:t>
        <a:bodyPr/>
        <a:lstStyle/>
        <a:p>
          <a:pPr algn="ctr"/>
          <a:r>
            <a:rPr lang="en-US" dirty="0"/>
            <a:t>Active/Analysis</a:t>
          </a:r>
        </a:p>
      </dgm:t>
    </dgm:pt>
    <dgm:pt modelId="{CC4890E7-19CA-4E13-B402-678F237581D2}" type="parTrans" cxnId="{C11346B6-3444-41D5-8C6B-AF4CE37EC682}">
      <dgm:prSet/>
      <dgm:spPr/>
      <dgm:t>
        <a:bodyPr/>
        <a:lstStyle/>
        <a:p>
          <a:pPr algn="ctr"/>
          <a:endParaRPr lang="en-US"/>
        </a:p>
      </dgm:t>
    </dgm:pt>
    <dgm:pt modelId="{9767DA1B-332B-48D4-BB4A-5C4DCFBD04C5}" type="sibTrans" cxnId="{C11346B6-3444-41D5-8C6B-AF4CE37EC682}">
      <dgm:prSet/>
      <dgm:spPr/>
      <dgm:t>
        <a:bodyPr/>
        <a:lstStyle/>
        <a:p>
          <a:pPr algn="ctr"/>
          <a:endParaRPr lang="en-US"/>
        </a:p>
      </dgm:t>
    </dgm:pt>
    <dgm:pt modelId="{7DFCEA5F-50D0-4938-8225-75F986302959}">
      <dgm:prSet phldrT="[Text]"/>
      <dgm:spPr/>
      <dgm:t>
        <a:bodyPr/>
        <a:lstStyle/>
        <a:p>
          <a:pPr algn="ctr"/>
          <a:r>
            <a:rPr lang="en-US" dirty="0"/>
            <a:t>Archive</a:t>
          </a:r>
        </a:p>
      </dgm:t>
    </dgm:pt>
    <dgm:pt modelId="{CA0C4C8B-D705-467D-A245-95A0CCBB2795}" type="parTrans" cxnId="{D8AC8827-B5D4-4934-8718-D3CF6DE9CE5D}">
      <dgm:prSet/>
      <dgm:spPr/>
      <dgm:t>
        <a:bodyPr/>
        <a:lstStyle/>
        <a:p>
          <a:pPr algn="ctr"/>
          <a:endParaRPr lang="en-US"/>
        </a:p>
      </dgm:t>
    </dgm:pt>
    <dgm:pt modelId="{77F9DABD-9C7E-4130-88DC-7C4596178614}" type="sibTrans" cxnId="{D8AC8827-B5D4-4934-8718-D3CF6DE9CE5D}">
      <dgm:prSet/>
      <dgm:spPr/>
      <dgm:t>
        <a:bodyPr/>
        <a:lstStyle/>
        <a:p>
          <a:pPr algn="ctr"/>
          <a:endParaRPr lang="en-US"/>
        </a:p>
      </dgm:t>
    </dgm:pt>
    <dgm:pt modelId="{FE53A4AE-758D-4B2D-857E-4CF77867504B}" type="pres">
      <dgm:prSet presAssocID="{2B7E7AA3-4213-4DB9-BDD2-711AC3E20151}" presName="Name0" presStyleCnt="0">
        <dgm:presLayoutVars>
          <dgm:dir/>
          <dgm:resizeHandles val="exact"/>
        </dgm:presLayoutVars>
      </dgm:prSet>
      <dgm:spPr/>
    </dgm:pt>
    <dgm:pt modelId="{7D245D36-E1E6-4BE9-923B-B935E05B94AB}" type="pres">
      <dgm:prSet presAssocID="{2B7E7AA3-4213-4DB9-BDD2-711AC3E20151}" presName="fgShape" presStyleLbl="fgShp" presStyleIdx="0" presStyleCnt="1"/>
      <dgm:spPr>
        <a:prstGeom prst="rightArrow">
          <a:avLst/>
        </a:prstGeom>
      </dgm:spPr>
    </dgm:pt>
    <dgm:pt modelId="{8E2AA3D3-117E-475B-942E-40A06C26BE9F}" type="pres">
      <dgm:prSet presAssocID="{2B7E7AA3-4213-4DB9-BDD2-711AC3E20151}" presName="linComp" presStyleCnt="0"/>
      <dgm:spPr/>
    </dgm:pt>
    <dgm:pt modelId="{4BB4EBDC-02E6-4F7B-8C92-D640F5302DEF}" type="pres">
      <dgm:prSet presAssocID="{FBE1B09E-E356-48E2-940C-47AE97E9D642}" presName="compNode" presStyleCnt="0"/>
      <dgm:spPr/>
    </dgm:pt>
    <dgm:pt modelId="{256375E3-6112-43BB-B979-D78B7243B389}" type="pres">
      <dgm:prSet presAssocID="{FBE1B09E-E356-48E2-940C-47AE97E9D642}" presName="bkgdShape" presStyleLbl="node1" presStyleIdx="0" presStyleCnt="4"/>
      <dgm:spPr/>
    </dgm:pt>
    <dgm:pt modelId="{DBB427C6-6103-4CCE-8DB1-99992CFF66E4}" type="pres">
      <dgm:prSet presAssocID="{FBE1B09E-E356-48E2-940C-47AE97E9D642}" presName="nodeTx" presStyleLbl="node1" presStyleIdx="0" presStyleCnt="4">
        <dgm:presLayoutVars>
          <dgm:bulletEnabled val="1"/>
        </dgm:presLayoutVars>
      </dgm:prSet>
      <dgm:spPr/>
    </dgm:pt>
    <dgm:pt modelId="{8D8AA5CE-0022-4344-9D01-9D0B3DD3CC49}" type="pres">
      <dgm:prSet presAssocID="{FBE1B09E-E356-48E2-940C-47AE97E9D642}" presName="invisiNode" presStyleLbl="node1" presStyleIdx="0" presStyleCnt="4"/>
      <dgm:spPr/>
    </dgm:pt>
    <dgm:pt modelId="{D39D6A24-8BA2-4F63-B9A7-89A28B310002}" type="pres">
      <dgm:prSet presAssocID="{FBE1B09E-E356-48E2-940C-47AE97E9D642}" presName="imagNode" presStyleLbl="fgImgPlace1" presStyleIdx="0" presStyleCnt="4" custScaleX="126872" custScaleY="12687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C5FD062A-7DBF-4206-8E39-5873A98AD082}" type="pres">
      <dgm:prSet presAssocID="{FC7F891E-41E5-4265-BEB8-B940DE3628F0}" presName="sibTrans" presStyleLbl="sibTrans2D1" presStyleIdx="0" presStyleCnt="0"/>
      <dgm:spPr/>
    </dgm:pt>
    <dgm:pt modelId="{6C07FFFB-26EE-49C4-AC43-731B31688715}" type="pres">
      <dgm:prSet presAssocID="{D1E00545-2D2B-4B7D-A912-650FBA9BB3AE}" presName="compNode" presStyleCnt="0"/>
      <dgm:spPr/>
    </dgm:pt>
    <dgm:pt modelId="{4CEF6336-6F05-4760-A773-153EC7A20036}" type="pres">
      <dgm:prSet presAssocID="{D1E00545-2D2B-4B7D-A912-650FBA9BB3AE}" presName="bkgdShape" presStyleLbl="node1" presStyleIdx="1" presStyleCnt="4"/>
      <dgm:spPr/>
    </dgm:pt>
    <dgm:pt modelId="{AD807AF1-8334-40CB-8299-31BCB48A53B2}" type="pres">
      <dgm:prSet presAssocID="{D1E00545-2D2B-4B7D-A912-650FBA9BB3AE}" presName="nodeTx" presStyleLbl="node1" presStyleIdx="1" presStyleCnt="4">
        <dgm:presLayoutVars>
          <dgm:bulletEnabled val="1"/>
        </dgm:presLayoutVars>
      </dgm:prSet>
      <dgm:spPr/>
    </dgm:pt>
    <dgm:pt modelId="{1E56E765-32FA-4E96-B509-DD0EE14E3B8B}" type="pres">
      <dgm:prSet presAssocID="{D1E00545-2D2B-4B7D-A912-650FBA9BB3AE}" presName="invisiNode" presStyleLbl="node1" presStyleIdx="1" presStyleCnt="4"/>
      <dgm:spPr/>
    </dgm:pt>
    <dgm:pt modelId="{B36B9B67-EF30-46CC-AF0B-6BE12F295893}" type="pres">
      <dgm:prSet presAssocID="{D1E00545-2D2B-4B7D-A912-650FBA9BB3AE}" presName="imagNode" presStyleLbl="fgImgPlace1" presStyleIdx="1" presStyleCnt="4" custScaleX="126802" custScaleY="12680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C87AA177-42FA-40E1-A7F7-A47D67B7144B}" type="pres">
      <dgm:prSet presAssocID="{FDF16322-35E1-4244-AE09-8FC0D9F00749}" presName="sibTrans" presStyleLbl="sibTrans2D1" presStyleIdx="0" presStyleCnt="0"/>
      <dgm:spPr/>
    </dgm:pt>
    <dgm:pt modelId="{46F1A631-C46E-47D0-A923-39B1D8F5A414}" type="pres">
      <dgm:prSet presAssocID="{E556BC18-3BB2-430E-856F-DE2147A85F09}" presName="compNode" presStyleCnt="0"/>
      <dgm:spPr/>
    </dgm:pt>
    <dgm:pt modelId="{42E7841B-0561-4203-BFB1-1B91EA137697}" type="pres">
      <dgm:prSet presAssocID="{E556BC18-3BB2-430E-856F-DE2147A85F09}" presName="bkgdShape" presStyleLbl="node1" presStyleIdx="2" presStyleCnt="4"/>
      <dgm:spPr/>
    </dgm:pt>
    <dgm:pt modelId="{0A92C79D-DB38-4EB5-B563-B909C93A895D}" type="pres">
      <dgm:prSet presAssocID="{E556BC18-3BB2-430E-856F-DE2147A85F09}" presName="nodeTx" presStyleLbl="node1" presStyleIdx="2" presStyleCnt="4">
        <dgm:presLayoutVars>
          <dgm:bulletEnabled val="1"/>
        </dgm:presLayoutVars>
      </dgm:prSet>
      <dgm:spPr/>
    </dgm:pt>
    <dgm:pt modelId="{01C7B9C9-32FD-4221-AA8C-D31C5613FF53}" type="pres">
      <dgm:prSet presAssocID="{E556BC18-3BB2-430E-856F-DE2147A85F09}" presName="invisiNode" presStyleLbl="node1" presStyleIdx="2" presStyleCnt="4"/>
      <dgm:spPr/>
    </dgm:pt>
    <dgm:pt modelId="{BFA8987C-4816-44D0-BF36-F1625D930739}" type="pres">
      <dgm:prSet presAssocID="{E556BC18-3BB2-430E-856F-DE2147A85F09}" presName="imagNode" presStyleLbl="fgImgPlace1" presStyleIdx="2" presStyleCnt="4" custScaleX="126802" custScaleY="126802"/>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pt>
    <dgm:pt modelId="{1E3A10F3-206E-4E75-8C63-2376A8543D18}" type="pres">
      <dgm:prSet presAssocID="{9767DA1B-332B-48D4-BB4A-5C4DCFBD04C5}" presName="sibTrans" presStyleLbl="sibTrans2D1" presStyleIdx="0" presStyleCnt="0"/>
      <dgm:spPr/>
    </dgm:pt>
    <dgm:pt modelId="{DDA634B3-96F9-4FFA-B3B7-2D25CB4ADC95}" type="pres">
      <dgm:prSet presAssocID="{7DFCEA5F-50D0-4938-8225-75F986302959}" presName="compNode" presStyleCnt="0"/>
      <dgm:spPr/>
    </dgm:pt>
    <dgm:pt modelId="{C9293726-6D3D-434C-82F7-0C6A70AD0DA2}" type="pres">
      <dgm:prSet presAssocID="{7DFCEA5F-50D0-4938-8225-75F986302959}" presName="bkgdShape" presStyleLbl="node1" presStyleIdx="3" presStyleCnt="4"/>
      <dgm:spPr/>
    </dgm:pt>
    <dgm:pt modelId="{700160EC-C084-41A9-89CB-8322205C394A}" type="pres">
      <dgm:prSet presAssocID="{7DFCEA5F-50D0-4938-8225-75F986302959}" presName="nodeTx" presStyleLbl="node1" presStyleIdx="3" presStyleCnt="4">
        <dgm:presLayoutVars>
          <dgm:bulletEnabled val="1"/>
        </dgm:presLayoutVars>
      </dgm:prSet>
      <dgm:spPr/>
    </dgm:pt>
    <dgm:pt modelId="{7B49F2CB-C33F-4E7C-A04B-D49013D315DC}" type="pres">
      <dgm:prSet presAssocID="{7DFCEA5F-50D0-4938-8225-75F986302959}" presName="invisiNode" presStyleLbl="node1" presStyleIdx="3" presStyleCnt="4"/>
      <dgm:spPr/>
    </dgm:pt>
    <dgm:pt modelId="{67D6F14E-11C1-4F5E-983F-AB52403FD856}" type="pres">
      <dgm:prSet presAssocID="{7DFCEA5F-50D0-4938-8225-75F986302959}" presName="imagNode" presStyleLbl="fgImgPlace1" presStyleIdx="3" presStyleCnt="4" custScaleX="126802" custScaleY="126802"/>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Lst>
  <dgm:cxnLst>
    <dgm:cxn modelId="{840C7F0E-0A72-442E-AAD4-2B9516EDB14A}" type="presOf" srcId="{7DFCEA5F-50D0-4938-8225-75F986302959}" destId="{C9293726-6D3D-434C-82F7-0C6A70AD0DA2}" srcOrd="0" destOrd="0" presId="urn:microsoft.com/office/officeart/2005/8/layout/hList7"/>
    <dgm:cxn modelId="{C5E2401F-307D-4D8C-AE8F-9C151646D94C}" type="presOf" srcId="{D1E00545-2D2B-4B7D-A912-650FBA9BB3AE}" destId="{AD807AF1-8334-40CB-8299-31BCB48A53B2}" srcOrd="1" destOrd="0" presId="urn:microsoft.com/office/officeart/2005/8/layout/hList7"/>
    <dgm:cxn modelId="{D8AC8827-B5D4-4934-8718-D3CF6DE9CE5D}" srcId="{2B7E7AA3-4213-4DB9-BDD2-711AC3E20151}" destId="{7DFCEA5F-50D0-4938-8225-75F986302959}" srcOrd="3" destOrd="0" parTransId="{CA0C4C8B-D705-467D-A245-95A0CCBB2795}" sibTransId="{77F9DABD-9C7E-4130-88DC-7C4596178614}"/>
    <dgm:cxn modelId="{66D53E32-D404-47A0-9759-CA0DED49853E}" type="presOf" srcId="{FBE1B09E-E356-48E2-940C-47AE97E9D642}" destId="{256375E3-6112-43BB-B979-D78B7243B389}" srcOrd="0" destOrd="0" presId="urn:microsoft.com/office/officeart/2005/8/layout/hList7"/>
    <dgm:cxn modelId="{BDEAF643-7276-4C3E-B56C-4AA8510DF336}" type="presOf" srcId="{D1E00545-2D2B-4B7D-A912-650FBA9BB3AE}" destId="{4CEF6336-6F05-4760-A773-153EC7A20036}" srcOrd="0" destOrd="0" presId="urn:microsoft.com/office/officeart/2005/8/layout/hList7"/>
    <dgm:cxn modelId="{3F476D44-5920-4BB7-9315-21F7B82F2AEB}" type="presOf" srcId="{9767DA1B-332B-48D4-BB4A-5C4DCFBD04C5}" destId="{1E3A10F3-206E-4E75-8C63-2376A8543D18}" srcOrd="0" destOrd="0" presId="urn:microsoft.com/office/officeart/2005/8/layout/hList7"/>
    <dgm:cxn modelId="{19230045-30D1-4577-A688-B0D61362C18A}" srcId="{2B7E7AA3-4213-4DB9-BDD2-711AC3E20151}" destId="{FBE1B09E-E356-48E2-940C-47AE97E9D642}" srcOrd="0" destOrd="0" parTransId="{EFF92CDD-E302-4999-9FF4-04DD57581CE3}" sibTransId="{FC7F891E-41E5-4265-BEB8-B940DE3628F0}"/>
    <dgm:cxn modelId="{0EFBBF6A-E286-45EE-BD00-74D8EEEB4954}" type="presOf" srcId="{E556BC18-3BB2-430E-856F-DE2147A85F09}" destId="{42E7841B-0561-4203-BFB1-1B91EA137697}" srcOrd="0" destOrd="0" presId="urn:microsoft.com/office/officeart/2005/8/layout/hList7"/>
    <dgm:cxn modelId="{3EB2044C-01DD-4AD3-8390-24FF29216CAE}" type="presOf" srcId="{FBE1B09E-E356-48E2-940C-47AE97E9D642}" destId="{DBB427C6-6103-4CCE-8DB1-99992CFF66E4}" srcOrd="1" destOrd="0" presId="urn:microsoft.com/office/officeart/2005/8/layout/hList7"/>
    <dgm:cxn modelId="{044A3876-0E08-4217-9142-31FA47FE1ACF}" type="presOf" srcId="{7DFCEA5F-50D0-4938-8225-75F986302959}" destId="{700160EC-C084-41A9-89CB-8322205C394A}" srcOrd="1" destOrd="0" presId="urn:microsoft.com/office/officeart/2005/8/layout/hList7"/>
    <dgm:cxn modelId="{4CE0EF78-548E-4FC8-9AA1-E805F41154E9}" type="presOf" srcId="{FDF16322-35E1-4244-AE09-8FC0D9F00749}" destId="{C87AA177-42FA-40E1-A7F7-A47D67B7144B}" srcOrd="0" destOrd="0" presId="urn:microsoft.com/office/officeart/2005/8/layout/hList7"/>
    <dgm:cxn modelId="{F2B1787C-9D44-4D04-AD12-FFF0F212BE6E}" srcId="{2B7E7AA3-4213-4DB9-BDD2-711AC3E20151}" destId="{D1E00545-2D2B-4B7D-A912-650FBA9BB3AE}" srcOrd="1" destOrd="0" parTransId="{09CDD0A5-6208-4900-A335-140F48F1FA9D}" sibTransId="{FDF16322-35E1-4244-AE09-8FC0D9F00749}"/>
    <dgm:cxn modelId="{C11346B6-3444-41D5-8C6B-AF4CE37EC682}" srcId="{2B7E7AA3-4213-4DB9-BDD2-711AC3E20151}" destId="{E556BC18-3BB2-430E-856F-DE2147A85F09}" srcOrd="2" destOrd="0" parTransId="{CC4890E7-19CA-4E13-B402-678F237581D2}" sibTransId="{9767DA1B-332B-48D4-BB4A-5C4DCFBD04C5}"/>
    <dgm:cxn modelId="{38310EB9-F6FD-464C-AFE6-973C2A9A9A30}" type="presOf" srcId="{FC7F891E-41E5-4265-BEB8-B940DE3628F0}" destId="{C5FD062A-7DBF-4206-8E39-5873A98AD082}" srcOrd="0" destOrd="0" presId="urn:microsoft.com/office/officeart/2005/8/layout/hList7"/>
    <dgm:cxn modelId="{9B920DE8-4648-4067-A86F-5DEB6A4361B4}" type="presOf" srcId="{2B7E7AA3-4213-4DB9-BDD2-711AC3E20151}" destId="{FE53A4AE-758D-4B2D-857E-4CF77867504B}" srcOrd="0" destOrd="0" presId="urn:microsoft.com/office/officeart/2005/8/layout/hList7"/>
    <dgm:cxn modelId="{DFEC0CF7-0C71-4698-AB8F-F60BE18F7132}" type="presOf" srcId="{E556BC18-3BB2-430E-856F-DE2147A85F09}" destId="{0A92C79D-DB38-4EB5-B563-B909C93A895D}" srcOrd="1" destOrd="0" presId="urn:microsoft.com/office/officeart/2005/8/layout/hList7"/>
    <dgm:cxn modelId="{F543C4CC-60D9-4A7E-A0D7-88372F5EDAEC}" type="presParOf" srcId="{FE53A4AE-758D-4B2D-857E-4CF77867504B}" destId="{7D245D36-E1E6-4BE9-923B-B935E05B94AB}" srcOrd="0" destOrd="0" presId="urn:microsoft.com/office/officeart/2005/8/layout/hList7"/>
    <dgm:cxn modelId="{92201B4E-DA92-48DD-9713-2F2370B5D11F}" type="presParOf" srcId="{FE53A4AE-758D-4B2D-857E-4CF77867504B}" destId="{8E2AA3D3-117E-475B-942E-40A06C26BE9F}" srcOrd="1" destOrd="0" presId="urn:microsoft.com/office/officeart/2005/8/layout/hList7"/>
    <dgm:cxn modelId="{A5145872-DDD2-4830-A778-603284A53E7B}" type="presParOf" srcId="{8E2AA3D3-117E-475B-942E-40A06C26BE9F}" destId="{4BB4EBDC-02E6-4F7B-8C92-D640F5302DEF}" srcOrd="0" destOrd="0" presId="urn:microsoft.com/office/officeart/2005/8/layout/hList7"/>
    <dgm:cxn modelId="{0E87FF1B-2925-4EC8-8E20-E1D704F8D7BC}" type="presParOf" srcId="{4BB4EBDC-02E6-4F7B-8C92-D640F5302DEF}" destId="{256375E3-6112-43BB-B979-D78B7243B389}" srcOrd="0" destOrd="0" presId="urn:microsoft.com/office/officeart/2005/8/layout/hList7"/>
    <dgm:cxn modelId="{FE3F74CA-EC66-49CB-A2C6-BDC4C95066C1}" type="presParOf" srcId="{4BB4EBDC-02E6-4F7B-8C92-D640F5302DEF}" destId="{DBB427C6-6103-4CCE-8DB1-99992CFF66E4}" srcOrd="1" destOrd="0" presId="urn:microsoft.com/office/officeart/2005/8/layout/hList7"/>
    <dgm:cxn modelId="{D8F83322-0EB5-4693-A3C5-1DCE15504FC9}" type="presParOf" srcId="{4BB4EBDC-02E6-4F7B-8C92-D640F5302DEF}" destId="{8D8AA5CE-0022-4344-9D01-9D0B3DD3CC49}" srcOrd="2" destOrd="0" presId="urn:microsoft.com/office/officeart/2005/8/layout/hList7"/>
    <dgm:cxn modelId="{3A49AE19-2B0D-45A1-8AEF-5FF1FECF3E28}" type="presParOf" srcId="{4BB4EBDC-02E6-4F7B-8C92-D640F5302DEF}" destId="{D39D6A24-8BA2-4F63-B9A7-89A28B310002}" srcOrd="3" destOrd="0" presId="urn:microsoft.com/office/officeart/2005/8/layout/hList7"/>
    <dgm:cxn modelId="{F0323ADF-0DB7-4CEC-8AB6-8755502CB2A5}" type="presParOf" srcId="{8E2AA3D3-117E-475B-942E-40A06C26BE9F}" destId="{C5FD062A-7DBF-4206-8E39-5873A98AD082}" srcOrd="1" destOrd="0" presId="urn:microsoft.com/office/officeart/2005/8/layout/hList7"/>
    <dgm:cxn modelId="{1269C3DD-A282-4BB3-89E6-44F2CCA7AAF4}" type="presParOf" srcId="{8E2AA3D3-117E-475B-942E-40A06C26BE9F}" destId="{6C07FFFB-26EE-49C4-AC43-731B31688715}" srcOrd="2" destOrd="0" presId="urn:microsoft.com/office/officeart/2005/8/layout/hList7"/>
    <dgm:cxn modelId="{10D4E73A-4770-4E22-BBFC-ED07DAD5E810}" type="presParOf" srcId="{6C07FFFB-26EE-49C4-AC43-731B31688715}" destId="{4CEF6336-6F05-4760-A773-153EC7A20036}" srcOrd="0" destOrd="0" presId="urn:microsoft.com/office/officeart/2005/8/layout/hList7"/>
    <dgm:cxn modelId="{4BAE5581-7EC8-4EFA-8BAF-4A11B9F46C59}" type="presParOf" srcId="{6C07FFFB-26EE-49C4-AC43-731B31688715}" destId="{AD807AF1-8334-40CB-8299-31BCB48A53B2}" srcOrd="1" destOrd="0" presId="urn:microsoft.com/office/officeart/2005/8/layout/hList7"/>
    <dgm:cxn modelId="{164DE681-F05D-460E-8185-A157E287E3FC}" type="presParOf" srcId="{6C07FFFB-26EE-49C4-AC43-731B31688715}" destId="{1E56E765-32FA-4E96-B509-DD0EE14E3B8B}" srcOrd="2" destOrd="0" presId="urn:microsoft.com/office/officeart/2005/8/layout/hList7"/>
    <dgm:cxn modelId="{BA2E4AC9-DB7C-4FE2-8102-9F253B5CE8E5}" type="presParOf" srcId="{6C07FFFB-26EE-49C4-AC43-731B31688715}" destId="{B36B9B67-EF30-46CC-AF0B-6BE12F295893}" srcOrd="3" destOrd="0" presId="urn:microsoft.com/office/officeart/2005/8/layout/hList7"/>
    <dgm:cxn modelId="{C2FE6BB8-9B1C-4F04-8F8B-88CA5CFD9E6A}" type="presParOf" srcId="{8E2AA3D3-117E-475B-942E-40A06C26BE9F}" destId="{C87AA177-42FA-40E1-A7F7-A47D67B7144B}" srcOrd="3" destOrd="0" presId="urn:microsoft.com/office/officeart/2005/8/layout/hList7"/>
    <dgm:cxn modelId="{3D6E353D-83E2-4C55-9A57-20BF77651CCB}" type="presParOf" srcId="{8E2AA3D3-117E-475B-942E-40A06C26BE9F}" destId="{46F1A631-C46E-47D0-A923-39B1D8F5A414}" srcOrd="4" destOrd="0" presId="urn:microsoft.com/office/officeart/2005/8/layout/hList7"/>
    <dgm:cxn modelId="{5ED08858-BDE5-4115-8D12-475A648179FC}" type="presParOf" srcId="{46F1A631-C46E-47D0-A923-39B1D8F5A414}" destId="{42E7841B-0561-4203-BFB1-1B91EA137697}" srcOrd="0" destOrd="0" presId="urn:microsoft.com/office/officeart/2005/8/layout/hList7"/>
    <dgm:cxn modelId="{0B418034-2F6C-4396-8BA1-6735535C3E9C}" type="presParOf" srcId="{46F1A631-C46E-47D0-A923-39B1D8F5A414}" destId="{0A92C79D-DB38-4EB5-B563-B909C93A895D}" srcOrd="1" destOrd="0" presId="urn:microsoft.com/office/officeart/2005/8/layout/hList7"/>
    <dgm:cxn modelId="{9417A58D-9A5D-47D9-980C-2899C991EA30}" type="presParOf" srcId="{46F1A631-C46E-47D0-A923-39B1D8F5A414}" destId="{01C7B9C9-32FD-4221-AA8C-D31C5613FF53}" srcOrd="2" destOrd="0" presId="urn:microsoft.com/office/officeart/2005/8/layout/hList7"/>
    <dgm:cxn modelId="{D49693F8-B206-480A-9BD0-533F3C0FE403}" type="presParOf" srcId="{46F1A631-C46E-47D0-A923-39B1D8F5A414}" destId="{BFA8987C-4816-44D0-BF36-F1625D930739}" srcOrd="3" destOrd="0" presId="urn:microsoft.com/office/officeart/2005/8/layout/hList7"/>
    <dgm:cxn modelId="{8D2C4502-601D-4B84-96D3-220BCB9EFB5B}" type="presParOf" srcId="{8E2AA3D3-117E-475B-942E-40A06C26BE9F}" destId="{1E3A10F3-206E-4E75-8C63-2376A8543D18}" srcOrd="5" destOrd="0" presId="urn:microsoft.com/office/officeart/2005/8/layout/hList7"/>
    <dgm:cxn modelId="{F60556D5-F0C9-42C4-BC0C-E9DEC4BD68DF}" type="presParOf" srcId="{8E2AA3D3-117E-475B-942E-40A06C26BE9F}" destId="{DDA634B3-96F9-4FFA-B3B7-2D25CB4ADC95}" srcOrd="6" destOrd="0" presId="urn:microsoft.com/office/officeart/2005/8/layout/hList7"/>
    <dgm:cxn modelId="{310249A2-EC3C-4C9B-ABF9-740487229425}" type="presParOf" srcId="{DDA634B3-96F9-4FFA-B3B7-2D25CB4ADC95}" destId="{C9293726-6D3D-434C-82F7-0C6A70AD0DA2}" srcOrd="0" destOrd="0" presId="urn:microsoft.com/office/officeart/2005/8/layout/hList7"/>
    <dgm:cxn modelId="{905B9C0E-2A8F-4786-9EAD-B8EDADE31E3A}" type="presParOf" srcId="{DDA634B3-96F9-4FFA-B3B7-2D25CB4ADC95}" destId="{700160EC-C084-41A9-89CB-8322205C394A}" srcOrd="1" destOrd="0" presId="urn:microsoft.com/office/officeart/2005/8/layout/hList7"/>
    <dgm:cxn modelId="{9452B25F-B7B2-403D-ADFD-CA334BA17E09}" type="presParOf" srcId="{DDA634B3-96F9-4FFA-B3B7-2D25CB4ADC95}" destId="{7B49F2CB-C33F-4E7C-A04B-D49013D315DC}" srcOrd="2" destOrd="0" presId="urn:microsoft.com/office/officeart/2005/8/layout/hList7"/>
    <dgm:cxn modelId="{747F2319-B0A6-4AB1-A56B-D3E2A9764FD3}" type="presParOf" srcId="{DDA634B3-96F9-4FFA-B3B7-2D25CB4ADC95}" destId="{67D6F14E-11C1-4F5E-983F-AB52403FD85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79A2A-1B49-4EEC-9311-A7F07CD3920A}">
      <dsp:nvSpPr>
        <dsp:cNvPr id="0" name=""/>
        <dsp:cNvSpPr/>
      </dsp:nvSpPr>
      <dsp:spPr>
        <a:xfrm>
          <a:off x="2072640" y="0"/>
          <a:ext cx="1036320" cy="1325880"/>
        </a:xfrm>
        <a:prstGeom prst="trapezoid">
          <a:avLst>
            <a:gd name="adj" fmla="val 5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AI</a:t>
          </a:r>
        </a:p>
      </dsp:txBody>
      <dsp:txXfrm>
        <a:off x="2072640" y="0"/>
        <a:ext cx="1036320" cy="1325880"/>
      </dsp:txXfrm>
    </dsp:sp>
    <dsp:sp modelId="{20B6DF05-8F00-4321-94D8-C9F4EFF17882}">
      <dsp:nvSpPr>
        <dsp:cNvPr id="0" name=""/>
        <dsp:cNvSpPr/>
      </dsp:nvSpPr>
      <dsp:spPr>
        <a:xfrm>
          <a:off x="1554480" y="1325880"/>
          <a:ext cx="207264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Machine Learning</a:t>
          </a:r>
        </a:p>
      </dsp:txBody>
      <dsp:txXfrm>
        <a:off x="1917192" y="1325880"/>
        <a:ext cx="1347216" cy="1325880"/>
      </dsp:txXfrm>
    </dsp:sp>
    <dsp:sp modelId="{1E890ECB-6CEA-48F1-A8D2-550544A99E85}">
      <dsp:nvSpPr>
        <dsp:cNvPr id="0" name=""/>
        <dsp:cNvSpPr/>
      </dsp:nvSpPr>
      <dsp:spPr>
        <a:xfrm>
          <a:off x="1036320" y="2651760"/>
          <a:ext cx="310896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Scientist</a:t>
          </a:r>
        </a:p>
      </dsp:txBody>
      <dsp:txXfrm>
        <a:off x="1580387" y="2651760"/>
        <a:ext cx="2020824" cy="1325880"/>
      </dsp:txXfrm>
    </dsp:sp>
    <dsp:sp modelId="{61459226-9154-48F5-BA9A-7A930B602E06}">
      <dsp:nvSpPr>
        <dsp:cNvPr id="0" name=""/>
        <dsp:cNvSpPr/>
      </dsp:nvSpPr>
      <dsp:spPr>
        <a:xfrm>
          <a:off x="518160" y="3977640"/>
          <a:ext cx="414528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Manager </a:t>
          </a:r>
        </a:p>
        <a:p>
          <a:pPr marL="0" lvl="0" indent="0" algn="ctr" defTabSz="1244600">
            <a:lnSpc>
              <a:spcPct val="90000"/>
            </a:lnSpc>
            <a:spcBef>
              <a:spcPct val="0"/>
            </a:spcBef>
            <a:spcAft>
              <a:spcPct val="35000"/>
            </a:spcAft>
            <a:buNone/>
          </a:pPr>
          <a:r>
            <a:rPr lang="en-US" sz="2800" kern="1200" dirty="0"/>
            <a:t>DBA</a:t>
          </a:r>
        </a:p>
      </dsp:txBody>
      <dsp:txXfrm>
        <a:off x="1243583" y="3977640"/>
        <a:ext cx="2694432" cy="1325880"/>
      </dsp:txXfrm>
    </dsp:sp>
    <dsp:sp modelId="{D7588574-EBBE-4077-AC6A-EF0EB1A58414}">
      <dsp:nvSpPr>
        <dsp:cNvPr id="0" name=""/>
        <dsp:cNvSpPr/>
      </dsp:nvSpPr>
      <dsp:spPr>
        <a:xfrm>
          <a:off x="0" y="5303520"/>
          <a:ext cx="5181600" cy="1325880"/>
        </a:xfrm>
        <a:prstGeom prst="trapezoid">
          <a:avLst>
            <a:gd name="adj" fmla="val 3908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Producer</a:t>
          </a:r>
        </a:p>
      </dsp:txBody>
      <dsp:txXfrm>
        <a:off x="906779" y="5303520"/>
        <a:ext cx="3368040" cy="1325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79A2A-1B49-4EEC-9311-A7F07CD3920A}">
      <dsp:nvSpPr>
        <dsp:cNvPr id="0" name=""/>
        <dsp:cNvSpPr/>
      </dsp:nvSpPr>
      <dsp:spPr>
        <a:xfrm>
          <a:off x="2072640" y="0"/>
          <a:ext cx="1036320" cy="1325880"/>
        </a:xfrm>
        <a:prstGeom prst="trapezoid">
          <a:avLst>
            <a:gd name="adj" fmla="val 5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AI</a:t>
          </a:r>
        </a:p>
      </dsp:txBody>
      <dsp:txXfrm>
        <a:off x="2072640" y="0"/>
        <a:ext cx="1036320" cy="1325880"/>
      </dsp:txXfrm>
    </dsp:sp>
    <dsp:sp modelId="{20B6DF05-8F00-4321-94D8-C9F4EFF17882}">
      <dsp:nvSpPr>
        <dsp:cNvPr id="0" name=""/>
        <dsp:cNvSpPr/>
      </dsp:nvSpPr>
      <dsp:spPr>
        <a:xfrm>
          <a:off x="1554480" y="1325880"/>
          <a:ext cx="207264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Machine Learning</a:t>
          </a:r>
        </a:p>
      </dsp:txBody>
      <dsp:txXfrm>
        <a:off x="1917192" y="1325880"/>
        <a:ext cx="1347216" cy="1325880"/>
      </dsp:txXfrm>
    </dsp:sp>
    <dsp:sp modelId="{1E890ECB-6CEA-48F1-A8D2-550544A99E85}">
      <dsp:nvSpPr>
        <dsp:cNvPr id="0" name=""/>
        <dsp:cNvSpPr/>
      </dsp:nvSpPr>
      <dsp:spPr>
        <a:xfrm>
          <a:off x="1036320" y="2651760"/>
          <a:ext cx="310896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Scientist</a:t>
          </a:r>
        </a:p>
      </dsp:txBody>
      <dsp:txXfrm>
        <a:off x="1580387" y="2651760"/>
        <a:ext cx="2020824" cy="1325880"/>
      </dsp:txXfrm>
    </dsp:sp>
    <dsp:sp modelId="{61459226-9154-48F5-BA9A-7A930B602E06}">
      <dsp:nvSpPr>
        <dsp:cNvPr id="0" name=""/>
        <dsp:cNvSpPr/>
      </dsp:nvSpPr>
      <dsp:spPr>
        <a:xfrm>
          <a:off x="518160" y="3977640"/>
          <a:ext cx="414528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Manager </a:t>
          </a:r>
        </a:p>
        <a:p>
          <a:pPr marL="0" lvl="0" indent="0" algn="ctr" defTabSz="1244600">
            <a:lnSpc>
              <a:spcPct val="90000"/>
            </a:lnSpc>
            <a:spcBef>
              <a:spcPct val="0"/>
            </a:spcBef>
            <a:spcAft>
              <a:spcPct val="35000"/>
            </a:spcAft>
            <a:buNone/>
          </a:pPr>
          <a:r>
            <a:rPr lang="en-US" sz="2800" kern="1200" dirty="0"/>
            <a:t>DBA</a:t>
          </a:r>
        </a:p>
      </dsp:txBody>
      <dsp:txXfrm>
        <a:off x="1243583" y="3977640"/>
        <a:ext cx="2694432" cy="1325880"/>
      </dsp:txXfrm>
    </dsp:sp>
    <dsp:sp modelId="{D7588574-EBBE-4077-AC6A-EF0EB1A58414}">
      <dsp:nvSpPr>
        <dsp:cNvPr id="0" name=""/>
        <dsp:cNvSpPr/>
      </dsp:nvSpPr>
      <dsp:spPr>
        <a:xfrm>
          <a:off x="0" y="5303520"/>
          <a:ext cx="5181600" cy="1325880"/>
        </a:xfrm>
        <a:prstGeom prst="trapezoid">
          <a:avLst>
            <a:gd name="adj" fmla="val 3908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Producer</a:t>
          </a:r>
        </a:p>
      </dsp:txBody>
      <dsp:txXfrm>
        <a:off x="906779" y="5303520"/>
        <a:ext cx="3368040" cy="1325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79A2A-1B49-4EEC-9311-A7F07CD3920A}">
      <dsp:nvSpPr>
        <dsp:cNvPr id="0" name=""/>
        <dsp:cNvSpPr/>
      </dsp:nvSpPr>
      <dsp:spPr>
        <a:xfrm>
          <a:off x="2072640" y="0"/>
          <a:ext cx="1036320" cy="1325880"/>
        </a:xfrm>
        <a:prstGeom prst="trapezoid">
          <a:avLst>
            <a:gd name="adj" fmla="val 5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AI</a:t>
          </a:r>
        </a:p>
      </dsp:txBody>
      <dsp:txXfrm>
        <a:off x="2072640" y="0"/>
        <a:ext cx="1036320" cy="1325880"/>
      </dsp:txXfrm>
    </dsp:sp>
    <dsp:sp modelId="{20B6DF05-8F00-4321-94D8-C9F4EFF17882}">
      <dsp:nvSpPr>
        <dsp:cNvPr id="0" name=""/>
        <dsp:cNvSpPr/>
      </dsp:nvSpPr>
      <dsp:spPr>
        <a:xfrm>
          <a:off x="1554480" y="1325880"/>
          <a:ext cx="207264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Machine Learning</a:t>
          </a:r>
        </a:p>
      </dsp:txBody>
      <dsp:txXfrm>
        <a:off x="1917192" y="1325880"/>
        <a:ext cx="1347216" cy="1325880"/>
      </dsp:txXfrm>
    </dsp:sp>
    <dsp:sp modelId="{1E890ECB-6CEA-48F1-A8D2-550544A99E85}">
      <dsp:nvSpPr>
        <dsp:cNvPr id="0" name=""/>
        <dsp:cNvSpPr/>
      </dsp:nvSpPr>
      <dsp:spPr>
        <a:xfrm>
          <a:off x="1036320" y="2651760"/>
          <a:ext cx="310896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Scientist</a:t>
          </a:r>
        </a:p>
      </dsp:txBody>
      <dsp:txXfrm>
        <a:off x="1580387" y="2651760"/>
        <a:ext cx="2020824" cy="1325880"/>
      </dsp:txXfrm>
    </dsp:sp>
    <dsp:sp modelId="{61459226-9154-48F5-BA9A-7A930B602E06}">
      <dsp:nvSpPr>
        <dsp:cNvPr id="0" name=""/>
        <dsp:cNvSpPr/>
      </dsp:nvSpPr>
      <dsp:spPr>
        <a:xfrm>
          <a:off x="518160" y="3977640"/>
          <a:ext cx="4145280" cy="1325880"/>
        </a:xfrm>
        <a:prstGeom prst="trapezoid">
          <a:avLst>
            <a:gd name="adj" fmla="val 3908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Manager </a:t>
          </a:r>
        </a:p>
        <a:p>
          <a:pPr marL="0" lvl="0" indent="0" algn="ctr" defTabSz="1244600">
            <a:lnSpc>
              <a:spcPct val="90000"/>
            </a:lnSpc>
            <a:spcBef>
              <a:spcPct val="0"/>
            </a:spcBef>
            <a:spcAft>
              <a:spcPct val="35000"/>
            </a:spcAft>
            <a:buNone/>
          </a:pPr>
          <a:r>
            <a:rPr lang="en-US" sz="2800" kern="1200" dirty="0"/>
            <a:t>DBA</a:t>
          </a:r>
        </a:p>
      </dsp:txBody>
      <dsp:txXfrm>
        <a:off x="1243583" y="3977640"/>
        <a:ext cx="2694432" cy="1325880"/>
      </dsp:txXfrm>
    </dsp:sp>
    <dsp:sp modelId="{D7588574-EBBE-4077-AC6A-EF0EB1A58414}">
      <dsp:nvSpPr>
        <dsp:cNvPr id="0" name=""/>
        <dsp:cNvSpPr/>
      </dsp:nvSpPr>
      <dsp:spPr>
        <a:xfrm>
          <a:off x="0" y="5303520"/>
          <a:ext cx="5181600" cy="1325880"/>
        </a:xfrm>
        <a:prstGeom prst="trapezoid">
          <a:avLst>
            <a:gd name="adj" fmla="val 3908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Producer</a:t>
          </a:r>
        </a:p>
      </dsp:txBody>
      <dsp:txXfrm>
        <a:off x="906779" y="5303520"/>
        <a:ext cx="3368040" cy="1325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AAC97-065C-44FA-B0B0-CFB540FD874C}">
      <dsp:nvSpPr>
        <dsp:cNvPr id="0" name=""/>
        <dsp:cNvSpPr/>
      </dsp:nvSpPr>
      <dsp:spPr>
        <a:xfrm rot="5400000">
          <a:off x="1323403" y="1498962"/>
          <a:ext cx="1316414" cy="149869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87691FF3-3576-427D-9AD3-BEEB3A9CC4E7}">
      <dsp:nvSpPr>
        <dsp:cNvPr id="0" name=""/>
        <dsp:cNvSpPr/>
      </dsp:nvSpPr>
      <dsp:spPr>
        <a:xfrm>
          <a:off x="974633" y="39690"/>
          <a:ext cx="2216067" cy="1551175"/>
        </a:xfrm>
        <a:prstGeom prst="roundRect">
          <a:avLst>
            <a:gd name="adj" fmla="val 1667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 Management</a:t>
          </a:r>
        </a:p>
      </dsp:txBody>
      <dsp:txXfrm>
        <a:off x="1050369" y="115426"/>
        <a:ext cx="2064595" cy="1399703"/>
      </dsp:txXfrm>
    </dsp:sp>
    <dsp:sp modelId="{624949D5-698F-4643-9B7D-7B4BEFB81C92}">
      <dsp:nvSpPr>
        <dsp:cNvPr id="0" name=""/>
        <dsp:cNvSpPr/>
      </dsp:nvSpPr>
      <dsp:spPr>
        <a:xfrm>
          <a:off x="3190700" y="187630"/>
          <a:ext cx="1611756"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a:lnSpc>
              <a:spcPct val="90000"/>
            </a:lnSpc>
            <a:spcBef>
              <a:spcPct val="0"/>
            </a:spcBef>
            <a:spcAft>
              <a:spcPct val="15000"/>
            </a:spcAft>
            <a:buChar char="•"/>
          </a:pPr>
          <a:endParaRPr lang="en-US" sz="2000" kern="1200"/>
        </a:p>
      </dsp:txBody>
      <dsp:txXfrm>
        <a:off x="3190700" y="187630"/>
        <a:ext cx="1611756" cy="1253728"/>
      </dsp:txXfrm>
    </dsp:sp>
    <dsp:sp modelId="{6C7FD763-4D7B-449D-85AF-6DABDA991831}">
      <dsp:nvSpPr>
        <dsp:cNvPr id="0" name=""/>
        <dsp:cNvSpPr/>
      </dsp:nvSpPr>
      <dsp:spPr>
        <a:xfrm rot="5400000">
          <a:off x="3160758" y="3241443"/>
          <a:ext cx="1316414" cy="149869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87DF924F-DED8-4B47-9991-FFE021D11CF0}">
      <dsp:nvSpPr>
        <dsp:cNvPr id="0" name=""/>
        <dsp:cNvSpPr/>
      </dsp:nvSpPr>
      <dsp:spPr>
        <a:xfrm>
          <a:off x="2811988" y="1782171"/>
          <a:ext cx="2216067" cy="1551175"/>
        </a:xfrm>
        <a:prstGeom prst="roundRect">
          <a:avLst>
            <a:gd name="adj" fmla="val 1667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 Tools</a:t>
          </a:r>
        </a:p>
      </dsp:txBody>
      <dsp:txXfrm>
        <a:off x="2887724" y="1857907"/>
        <a:ext cx="2064595" cy="1399703"/>
      </dsp:txXfrm>
    </dsp:sp>
    <dsp:sp modelId="{C9047134-0C1D-4D2D-9CBE-BE63742D2C9E}">
      <dsp:nvSpPr>
        <dsp:cNvPr id="0" name=""/>
        <dsp:cNvSpPr/>
      </dsp:nvSpPr>
      <dsp:spPr>
        <a:xfrm>
          <a:off x="5028055" y="1930111"/>
          <a:ext cx="1611756"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a:lnSpc>
              <a:spcPct val="90000"/>
            </a:lnSpc>
            <a:spcBef>
              <a:spcPct val="0"/>
            </a:spcBef>
            <a:spcAft>
              <a:spcPct val="15000"/>
            </a:spcAft>
            <a:buChar char="•"/>
          </a:pPr>
          <a:endParaRPr lang="en-US" sz="2000" kern="1200"/>
        </a:p>
      </dsp:txBody>
      <dsp:txXfrm>
        <a:off x="5028055" y="1930111"/>
        <a:ext cx="1611756" cy="1253728"/>
      </dsp:txXfrm>
    </dsp:sp>
    <dsp:sp modelId="{F68BDED5-1A22-4234-8CC6-C7F18C1B8640}">
      <dsp:nvSpPr>
        <dsp:cNvPr id="0" name=""/>
        <dsp:cNvSpPr/>
      </dsp:nvSpPr>
      <dsp:spPr>
        <a:xfrm rot="5400000">
          <a:off x="4998113" y="4983925"/>
          <a:ext cx="1316414" cy="149869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914D37FD-A704-45A8-94CA-215666F8DF3F}">
      <dsp:nvSpPr>
        <dsp:cNvPr id="0" name=""/>
        <dsp:cNvSpPr/>
      </dsp:nvSpPr>
      <dsp:spPr>
        <a:xfrm>
          <a:off x="4649344" y="3524653"/>
          <a:ext cx="2216067" cy="1551175"/>
        </a:xfrm>
        <a:prstGeom prst="roundRect">
          <a:avLst>
            <a:gd name="adj" fmla="val 1667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Designing A Relational Database</a:t>
          </a:r>
        </a:p>
      </dsp:txBody>
      <dsp:txXfrm>
        <a:off x="4725080" y="3600389"/>
        <a:ext cx="2064595" cy="1399703"/>
      </dsp:txXfrm>
    </dsp:sp>
    <dsp:sp modelId="{05321752-6FAE-4DDC-8B73-8C6F4FCAAD92}">
      <dsp:nvSpPr>
        <dsp:cNvPr id="0" name=""/>
        <dsp:cNvSpPr/>
      </dsp:nvSpPr>
      <dsp:spPr>
        <a:xfrm>
          <a:off x="6865411" y="3672593"/>
          <a:ext cx="1611756" cy="125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p>
      </dsp:txBody>
      <dsp:txXfrm>
        <a:off x="6865411" y="3672593"/>
        <a:ext cx="1611756" cy="1253728"/>
      </dsp:txXfrm>
    </dsp:sp>
    <dsp:sp modelId="{76747736-F729-4925-B313-02610884B804}">
      <dsp:nvSpPr>
        <dsp:cNvPr id="0" name=""/>
        <dsp:cNvSpPr/>
      </dsp:nvSpPr>
      <dsp:spPr>
        <a:xfrm>
          <a:off x="6486699" y="5267134"/>
          <a:ext cx="2216067" cy="1551175"/>
        </a:xfrm>
        <a:prstGeom prst="roundRect">
          <a:avLst>
            <a:gd name="adj" fmla="val 1667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Using Microsoft Access</a:t>
          </a:r>
        </a:p>
      </dsp:txBody>
      <dsp:txXfrm>
        <a:off x="6562435" y="5342870"/>
        <a:ext cx="2064595" cy="13997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77E97-B0E2-41E2-A4A7-6AD7EBB886E0}">
      <dsp:nvSpPr>
        <dsp:cNvPr id="0" name=""/>
        <dsp:cNvSpPr/>
      </dsp:nvSpPr>
      <dsp:spPr>
        <a:xfrm>
          <a:off x="1166998" y="195192"/>
          <a:ext cx="1552202" cy="15522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Consistency</a:t>
          </a:r>
        </a:p>
      </dsp:txBody>
      <dsp:txXfrm>
        <a:off x="1394313" y="422507"/>
        <a:ext cx="1097572" cy="1097572"/>
      </dsp:txXfrm>
    </dsp:sp>
    <dsp:sp modelId="{66049C16-16E7-4DCA-A6EC-9CB59C99CA21}">
      <dsp:nvSpPr>
        <dsp:cNvPr id="0" name=""/>
        <dsp:cNvSpPr/>
      </dsp:nvSpPr>
      <dsp:spPr>
        <a:xfrm rot="3600000">
          <a:off x="2313599" y="1709132"/>
          <a:ext cx="413439" cy="5238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344607" y="1760199"/>
        <a:ext cx="289407" cy="314320"/>
      </dsp:txXfrm>
    </dsp:sp>
    <dsp:sp modelId="{03D48BD7-12C0-41BF-97E3-4C4DA3A701F0}">
      <dsp:nvSpPr>
        <dsp:cNvPr id="0" name=""/>
        <dsp:cNvSpPr/>
      </dsp:nvSpPr>
      <dsp:spPr>
        <a:xfrm>
          <a:off x="2333137" y="2215004"/>
          <a:ext cx="1552202" cy="15522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Detail</a:t>
          </a:r>
        </a:p>
      </dsp:txBody>
      <dsp:txXfrm>
        <a:off x="2560452" y="2442319"/>
        <a:ext cx="1097572" cy="1097572"/>
      </dsp:txXfrm>
    </dsp:sp>
    <dsp:sp modelId="{F61FB38B-D0A4-4F9E-A5A2-87AC702D3642}">
      <dsp:nvSpPr>
        <dsp:cNvPr id="0" name=""/>
        <dsp:cNvSpPr/>
      </dsp:nvSpPr>
      <dsp:spPr>
        <a:xfrm rot="10800000">
          <a:off x="1748081" y="2729171"/>
          <a:ext cx="413439" cy="5238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872113" y="2833945"/>
        <a:ext cx="289407" cy="314320"/>
      </dsp:txXfrm>
    </dsp:sp>
    <dsp:sp modelId="{F629E3F6-A73E-4547-8EB9-98AB18D067A0}">
      <dsp:nvSpPr>
        <dsp:cNvPr id="0" name=""/>
        <dsp:cNvSpPr/>
      </dsp:nvSpPr>
      <dsp:spPr>
        <a:xfrm>
          <a:off x="859" y="2215004"/>
          <a:ext cx="1552202" cy="15522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Redundancy</a:t>
          </a:r>
        </a:p>
      </dsp:txBody>
      <dsp:txXfrm>
        <a:off x="228174" y="2442319"/>
        <a:ext cx="1097572" cy="1097572"/>
      </dsp:txXfrm>
    </dsp:sp>
    <dsp:sp modelId="{C2AB1268-D669-4A62-9655-3FD439FE2032}">
      <dsp:nvSpPr>
        <dsp:cNvPr id="0" name=""/>
        <dsp:cNvSpPr/>
      </dsp:nvSpPr>
      <dsp:spPr>
        <a:xfrm rot="18000000">
          <a:off x="1147460" y="1729399"/>
          <a:ext cx="413439" cy="5238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178468" y="1887880"/>
        <a:ext cx="289407" cy="3143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375E3-6112-43BB-B979-D78B7243B389}">
      <dsp:nvSpPr>
        <dsp:cNvPr id="0" name=""/>
        <dsp:cNvSpPr/>
      </dsp:nvSpPr>
      <dsp:spPr>
        <a:xfrm>
          <a:off x="1918" y="-77347"/>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Field/Lab</a:t>
          </a:r>
        </a:p>
      </dsp:txBody>
      <dsp:txXfrm>
        <a:off x="1918" y="1733038"/>
        <a:ext cx="2011188" cy="1810385"/>
      </dsp:txXfrm>
    </dsp:sp>
    <dsp:sp modelId="{D39D6A24-8BA2-4F63-B9A7-89A28B310002}">
      <dsp:nvSpPr>
        <dsp:cNvPr id="0" name=""/>
        <dsp:cNvSpPr/>
      </dsp:nvSpPr>
      <dsp:spPr>
        <a:xfrm>
          <a:off x="51440" y="-8289"/>
          <a:ext cx="1912145" cy="191214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EF6336-6F05-4760-A773-153EC7A20036}">
      <dsp:nvSpPr>
        <dsp:cNvPr id="0" name=""/>
        <dsp:cNvSpPr/>
      </dsp:nvSpPr>
      <dsp:spPr>
        <a:xfrm>
          <a:off x="2073443" y="-77347"/>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Data Entry</a:t>
          </a:r>
        </a:p>
      </dsp:txBody>
      <dsp:txXfrm>
        <a:off x="2073443" y="1733038"/>
        <a:ext cx="2011188" cy="1810385"/>
      </dsp:txXfrm>
    </dsp:sp>
    <dsp:sp modelId="{B36B9B67-EF30-46CC-AF0B-6BE12F295893}">
      <dsp:nvSpPr>
        <dsp:cNvPr id="0" name=""/>
        <dsp:cNvSpPr/>
      </dsp:nvSpPr>
      <dsp:spPr>
        <a:xfrm>
          <a:off x="2123492" y="-7761"/>
          <a:ext cx="1911090" cy="191109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E7841B-0561-4203-BFB1-1B91EA137697}">
      <dsp:nvSpPr>
        <dsp:cNvPr id="0" name=""/>
        <dsp:cNvSpPr/>
      </dsp:nvSpPr>
      <dsp:spPr>
        <a:xfrm>
          <a:off x="4144967" y="-77347"/>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Active/Analysis</a:t>
          </a:r>
        </a:p>
      </dsp:txBody>
      <dsp:txXfrm>
        <a:off x="4144967" y="1733038"/>
        <a:ext cx="2011188" cy="1810385"/>
      </dsp:txXfrm>
    </dsp:sp>
    <dsp:sp modelId="{BFA8987C-4816-44D0-BF36-F1625D930739}">
      <dsp:nvSpPr>
        <dsp:cNvPr id="0" name=""/>
        <dsp:cNvSpPr/>
      </dsp:nvSpPr>
      <dsp:spPr>
        <a:xfrm>
          <a:off x="4195016" y="-7761"/>
          <a:ext cx="1911090" cy="1911090"/>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293726-6D3D-434C-82F7-0C6A70AD0DA2}">
      <dsp:nvSpPr>
        <dsp:cNvPr id="0" name=""/>
        <dsp:cNvSpPr/>
      </dsp:nvSpPr>
      <dsp:spPr>
        <a:xfrm>
          <a:off x="6216492" y="-77347"/>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Archive</a:t>
          </a:r>
        </a:p>
      </dsp:txBody>
      <dsp:txXfrm>
        <a:off x="6216492" y="1733038"/>
        <a:ext cx="2011188" cy="1810385"/>
      </dsp:txXfrm>
    </dsp:sp>
    <dsp:sp modelId="{67D6F14E-11C1-4F5E-983F-AB52403FD856}">
      <dsp:nvSpPr>
        <dsp:cNvPr id="0" name=""/>
        <dsp:cNvSpPr/>
      </dsp:nvSpPr>
      <dsp:spPr>
        <a:xfrm>
          <a:off x="6266541" y="-7761"/>
          <a:ext cx="1911090" cy="191109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45D36-E1E6-4BE9-923B-B935E05B94AB}">
      <dsp:nvSpPr>
        <dsp:cNvPr id="0" name=""/>
        <dsp:cNvSpPr/>
      </dsp:nvSpPr>
      <dsp:spPr>
        <a:xfrm>
          <a:off x="83005" y="2911518"/>
          <a:ext cx="8077217" cy="1440878"/>
        </a:xfrm>
        <a:prstGeom prst="rightArrow">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375E3-6112-43BB-B979-D78B7243B389}">
      <dsp:nvSpPr>
        <dsp:cNvPr id="0" name=""/>
        <dsp:cNvSpPr/>
      </dsp:nvSpPr>
      <dsp:spPr>
        <a:xfrm>
          <a:off x="1918"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Field</a:t>
          </a:r>
        </a:p>
      </dsp:txBody>
      <dsp:txXfrm>
        <a:off x="1918" y="1810385"/>
        <a:ext cx="2011188" cy="1810385"/>
      </dsp:txXfrm>
    </dsp:sp>
    <dsp:sp modelId="{D39D6A24-8BA2-4F63-B9A7-89A28B310002}">
      <dsp:nvSpPr>
        <dsp:cNvPr id="0" name=""/>
        <dsp:cNvSpPr/>
      </dsp:nvSpPr>
      <dsp:spPr>
        <a:xfrm>
          <a:off x="51440" y="69057"/>
          <a:ext cx="1912145" cy="191214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EF6336-6F05-4760-A773-153EC7A20036}">
      <dsp:nvSpPr>
        <dsp:cNvPr id="0" name=""/>
        <dsp:cNvSpPr/>
      </dsp:nvSpPr>
      <dsp:spPr>
        <a:xfrm>
          <a:off x="2073443"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Lab</a:t>
          </a:r>
        </a:p>
      </dsp:txBody>
      <dsp:txXfrm>
        <a:off x="2073443" y="1810385"/>
        <a:ext cx="2011188" cy="1810385"/>
      </dsp:txXfrm>
    </dsp:sp>
    <dsp:sp modelId="{B36B9B67-EF30-46CC-AF0B-6BE12F295893}">
      <dsp:nvSpPr>
        <dsp:cNvPr id="0" name=""/>
        <dsp:cNvSpPr/>
      </dsp:nvSpPr>
      <dsp:spPr>
        <a:xfrm>
          <a:off x="2123492" y="69585"/>
          <a:ext cx="1911090" cy="191109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E7841B-0561-4203-BFB1-1B91EA137697}">
      <dsp:nvSpPr>
        <dsp:cNvPr id="0" name=""/>
        <dsp:cNvSpPr/>
      </dsp:nvSpPr>
      <dsp:spPr>
        <a:xfrm>
          <a:off x="4144967"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Active/Analysis</a:t>
          </a:r>
        </a:p>
      </dsp:txBody>
      <dsp:txXfrm>
        <a:off x="4144967" y="1810385"/>
        <a:ext cx="2011188" cy="1810385"/>
      </dsp:txXfrm>
    </dsp:sp>
    <dsp:sp modelId="{BFA8987C-4816-44D0-BF36-F1625D930739}">
      <dsp:nvSpPr>
        <dsp:cNvPr id="0" name=""/>
        <dsp:cNvSpPr/>
      </dsp:nvSpPr>
      <dsp:spPr>
        <a:xfrm>
          <a:off x="4195016" y="69585"/>
          <a:ext cx="1911090" cy="191109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293726-6D3D-434C-82F7-0C6A70AD0DA2}">
      <dsp:nvSpPr>
        <dsp:cNvPr id="0" name=""/>
        <dsp:cNvSpPr/>
      </dsp:nvSpPr>
      <dsp:spPr>
        <a:xfrm>
          <a:off x="6216492" y="0"/>
          <a:ext cx="2011188" cy="45259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Archive</a:t>
          </a:r>
        </a:p>
      </dsp:txBody>
      <dsp:txXfrm>
        <a:off x="6216492" y="1810385"/>
        <a:ext cx="2011188" cy="1810385"/>
      </dsp:txXfrm>
    </dsp:sp>
    <dsp:sp modelId="{67D6F14E-11C1-4F5E-983F-AB52403FD856}">
      <dsp:nvSpPr>
        <dsp:cNvPr id="0" name=""/>
        <dsp:cNvSpPr/>
      </dsp:nvSpPr>
      <dsp:spPr>
        <a:xfrm>
          <a:off x="6266541" y="69585"/>
          <a:ext cx="1911090" cy="191109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45D36-E1E6-4BE9-923B-B935E05B94AB}">
      <dsp:nvSpPr>
        <dsp:cNvPr id="0" name=""/>
        <dsp:cNvSpPr/>
      </dsp:nvSpPr>
      <dsp:spPr>
        <a:xfrm>
          <a:off x="329183" y="3620770"/>
          <a:ext cx="7571232" cy="678894"/>
        </a:xfrm>
        <a:prstGeom prs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A3F3E8-04B2-4F7E-BDDE-6984D5F0D444}" type="datetimeFigureOut">
              <a:rPr lang="en-US" smtClean="0"/>
              <a:t>8/18/2023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C3E7728-B48C-47AF-877B-79E5094FBCB2}" type="slidenum">
              <a:rPr lang="en-US" smtClean="0"/>
              <a:t>‹#›</a:t>
            </a:fld>
            <a:endParaRPr lang="en-US"/>
          </a:p>
        </p:txBody>
      </p:sp>
    </p:spTree>
    <p:extLst>
      <p:ext uri="{BB962C8B-B14F-4D97-AF65-F5344CB8AC3E}">
        <p14:creationId xmlns:p14="http://schemas.microsoft.com/office/powerpoint/2010/main" val="1439384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dirty="0" err="1"/>
              <a:t>exabytes</a:t>
            </a:r>
            <a:r>
              <a:rPr lang="en-US" dirty="0"/>
              <a:t> = 5 billion</a:t>
            </a:r>
            <a:r>
              <a:rPr lang="en-US" baseline="0" dirty="0"/>
              <a:t> gigabytes</a:t>
            </a:r>
          </a:p>
          <a:p>
            <a:r>
              <a:rPr lang="en-US" baseline="0" dirty="0"/>
              <a:t>Standard computer is 500 GB</a:t>
            </a:r>
          </a:p>
          <a:p>
            <a:r>
              <a:rPr lang="en-US" baseline="0" dirty="0"/>
              <a:t>That’s 10M computers…or a stack of hard drives that would reach the </a:t>
            </a:r>
            <a:r>
              <a:rPr lang="en-US" baseline="0" dirty="0" err="1"/>
              <a:t>Internation</a:t>
            </a:r>
            <a:r>
              <a:rPr lang="en-US" baseline="0" dirty="0"/>
              <a:t> Space Station</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18</a:t>
            </a:fld>
            <a:endParaRPr lang="en-US"/>
          </a:p>
        </p:txBody>
      </p:sp>
    </p:spTree>
    <p:extLst>
      <p:ext uri="{BB962C8B-B14F-4D97-AF65-F5344CB8AC3E}">
        <p14:creationId xmlns:p14="http://schemas.microsoft.com/office/powerpoint/2010/main" val="3509340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59</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Layout</a:t>
            </a:r>
          </a:p>
          <a:p>
            <a:r>
              <a:rPr lang="en-US" dirty="0">
                <a:solidFill>
                  <a:schemeClr val="bg1"/>
                </a:solidFill>
              </a:rPr>
              <a:t>Units</a:t>
            </a:r>
          </a:p>
          <a:p>
            <a:r>
              <a:rPr lang="en-US" dirty="0">
                <a:solidFill>
                  <a:schemeClr val="bg1"/>
                </a:solidFill>
              </a:rPr>
              <a:t>Conversions/Codes</a:t>
            </a:r>
          </a:p>
          <a:p>
            <a:r>
              <a:rPr lang="en-US" dirty="0">
                <a:solidFill>
                  <a:schemeClr val="bg1"/>
                </a:solidFill>
              </a:rPr>
              <a:t>Waterproof</a:t>
            </a:r>
          </a:p>
          <a:p>
            <a:r>
              <a:rPr lang="en-US" dirty="0">
                <a:solidFill>
                  <a:schemeClr val="bg1"/>
                </a:solidFill>
              </a:rPr>
              <a:t>Self-</a:t>
            </a:r>
            <a:r>
              <a:rPr lang="en-US" dirty="0" err="1">
                <a:solidFill>
                  <a:schemeClr val="bg1"/>
                </a:solidFill>
              </a:rPr>
              <a:t>explanitory</a:t>
            </a:r>
            <a:endParaRPr lang="en-US" dirty="0">
              <a:solidFill>
                <a:schemeClr val="bg1"/>
              </a:solidFill>
            </a:endParaRPr>
          </a:p>
          <a:p>
            <a:r>
              <a:rPr lang="en-US" dirty="0">
                <a:solidFill>
                  <a:schemeClr val="bg1"/>
                </a:solidFill>
              </a:rPr>
              <a:t>Visual Cues For Necessary Information</a:t>
            </a:r>
          </a:p>
          <a:p>
            <a:r>
              <a:rPr lang="en-US" dirty="0">
                <a:solidFill>
                  <a:schemeClr val="bg1"/>
                </a:solidFill>
              </a:rPr>
              <a:t>Methods to detect missing samples</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60</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Detect entry errors</a:t>
            </a:r>
          </a:p>
          <a:p>
            <a:r>
              <a:rPr lang="en-US" dirty="0">
                <a:solidFill>
                  <a:schemeClr val="bg1"/>
                </a:solidFill>
              </a:rPr>
              <a:t>Validation </a:t>
            </a:r>
          </a:p>
          <a:p>
            <a:r>
              <a:rPr lang="en-US" dirty="0">
                <a:solidFill>
                  <a:schemeClr val="bg1"/>
                </a:solidFill>
              </a:rPr>
              <a:t>Backup</a:t>
            </a:r>
          </a:p>
          <a:p>
            <a:r>
              <a:rPr lang="en-US" dirty="0">
                <a:solidFill>
                  <a:schemeClr val="bg1"/>
                </a:solidFill>
              </a:rPr>
              <a:t>Speed</a:t>
            </a:r>
          </a:p>
          <a:p>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62</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Detect entry errors</a:t>
            </a:r>
          </a:p>
          <a:p>
            <a:r>
              <a:rPr lang="en-US" dirty="0">
                <a:solidFill>
                  <a:schemeClr val="bg1"/>
                </a:solidFill>
              </a:rPr>
              <a:t>Validation </a:t>
            </a:r>
          </a:p>
          <a:p>
            <a:r>
              <a:rPr lang="en-US" dirty="0">
                <a:solidFill>
                  <a:schemeClr val="bg1"/>
                </a:solidFill>
              </a:rPr>
              <a:t>Backup</a:t>
            </a:r>
          </a:p>
          <a:p>
            <a:r>
              <a:rPr lang="en-US" dirty="0">
                <a:solidFill>
                  <a:schemeClr val="bg1"/>
                </a:solidFill>
              </a:rPr>
              <a:t>Speed</a:t>
            </a:r>
          </a:p>
          <a:p>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63</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65</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Detect entry errors</a:t>
            </a:r>
          </a:p>
          <a:p>
            <a:r>
              <a:rPr lang="en-US" dirty="0">
                <a:solidFill>
                  <a:schemeClr val="bg1"/>
                </a:solidFill>
              </a:rPr>
              <a:t>Validation </a:t>
            </a:r>
          </a:p>
          <a:p>
            <a:r>
              <a:rPr lang="en-US" dirty="0">
                <a:solidFill>
                  <a:schemeClr val="bg1"/>
                </a:solidFill>
              </a:rPr>
              <a:t>Backup</a:t>
            </a:r>
          </a:p>
          <a:p>
            <a:r>
              <a:rPr lang="en-US" dirty="0">
                <a:solidFill>
                  <a:schemeClr val="bg1"/>
                </a:solidFill>
              </a:rPr>
              <a:t>Speed</a:t>
            </a:r>
          </a:p>
          <a:p>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67</a:t>
            </a:fld>
            <a:endParaRPr lang="en-US"/>
          </a:p>
        </p:txBody>
      </p:sp>
    </p:spTree>
    <p:extLst>
      <p:ext uri="{BB962C8B-B14F-4D97-AF65-F5344CB8AC3E}">
        <p14:creationId xmlns:p14="http://schemas.microsoft.com/office/powerpoint/2010/main" val="3924748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68</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70</a:t>
            </a:fld>
            <a:endParaRPr lang="en-US"/>
          </a:p>
        </p:txBody>
      </p:sp>
    </p:spTree>
    <p:extLst>
      <p:ext uri="{BB962C8B-B14F-4D97-AF65-F5344CB8AC3E}">
        <p14:creationId xmlns:p14="http://schemas.microsoft.com/office/powerpoint/2010/main" val="2111426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and Retrieve</a:t>
            </a:r>
            <a:r>
              <a:rPr lang="en-US" baseline="0" dirty="0"/>
              <a:t> Data</a:t>
            </a:r>
          </a:p>
          <a:p>
            <a:r>
              <a:rPr lang="en-US" baseline="0" dirty="0"/>
              <a:t>In our case tabular data</a:t>
            </a:r>
            <a:endParaRPr lang="en-US" dirty="0"/>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73</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and Retrieve</a:t>
            </a:r>
            <a:r>
              <a:rPr lang="en-US" baseline="0" dirty="0"/>
              <a:t> Data</a:t>
            </a:r>
          </a:p>
          <a:p>
            <a:r>
              <a:rPr lang="en-US" baseline="0" dirty="0"/>
              <a:t>In our case tabular data</a:t>
            </a:r>
            <a:endParaRPr lang="en-US" dirty="0"/>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74</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analytic projects fail when the data quality is inferior. Bad data creates poor results. Lack of data sharing can also hobble the best planned analytics project. While there are technical barriers to data sharing, too often the problem is an unwillingness to share between agencies or departments. The result is turf battles that erupt when one agency wants to protect the data they’ve collected.</a:t>
            </a:r>
          </a:p>
        </p:txBody>
      </p:sp>
      <p:sp>
        <p:nvSpPr>
          <p:cNvPr id="4" name="Slide Number Placeholder 3"/>
          <p:cNvSpPr>
            <a:spLocks noGrp="1"/>
          </p:cNvSpPr>
          <p:nvPr>
            <p:ph type="sldNum" sz="quarter" idx="10"/>
          </p:nvPr>
        </p:nvSpPr>
        <p:spPr/>
        <p:txBody>
          <a:bodyPr/>
          <a:lstStyle/>
          <a:p>
            <a:fld id="{EC3E7728-B48C-47AF-877B-79E5094FBCB2}" type="slidenum">
              <a:rPr lang="en-US" smtClean="0"/>
              <a:t>31</a:t>
            </a:fld>
            <a:endParaRPr lang="en-US"/>
          </a:p>
        </p:txBody>
      </p:sp>
    </p:spTree>
    <p:extLst>
      <p:ext uri="{BB962C8B-B14F-4D97-AF65-F5344CB8AC3E}">
        <p14:creationId xmlns:p14="http://schemas.microsoft.com/office/powerpoint/2010/main" val="392858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Cascading updates</a:t>
            </a:r>
            <a:r>
              <a:rPr lang="en-US" baseline="0" dirty="0"/>
              <a:t> and deletes to handle orphans and changes</a:t>
            </a:r>
          </a:p>
          <a:p>
            <a:r>
              <a:rPr lang="en-US" baseline="0" dirty="0"/>
              <a:t>Single point to change repeating values</a:t>
            </a:r>
          </a:p>
          <a:p>
            <a:r>
              <a:rPr lang="en-US" baseline="0" dirty="0"/>
              <a:t>Data has a “model” that relates to what it represents</a:t>
            </a:r>
          </a:p>
          <a:p>
            <a:r>
              <a:rPr lang="en-US" baseline="0" dirty="0"/>
              <a:t>Most are built around SQL language</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86</a:t>
            </a:fld>
            <a:endParaRPr lang="en-US"/>
          </a:p>
        </p:txBody>
      </p:sp>
    </p:spTree>
    <p:extLst>
      <p:ext uri="{BB962C8B-B14F-4D97-AF65-F5344CB8AC3E}">
        <p14:creationId xmlns:p14="http://schemas.microsoft.com/office/powerpoint/2010/main" val="2210284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on server or local computer</a:t>
            </a:r>
          </a:p>
          <a:p>
            <a:r>
              <a:rPr lang="en-US" dirty="0"/>
              <a:t>Mainly syntax (query) based</a:t>
            </a:r>
          </a:p>
          <a:p>
            <a:r>
              <a:rPr lang="en-US" dirty="0"/>
              <a:t>Views/</a:t>
            </a:r>
            <a:r>
              <a:rPr lang="en-US" dirty="0" err="1"/>
              <a:t>Sprocs</a:t>
            </a:r>
            <a:r>
              <a:rPr lang="en-US" dirty="0"/>
              <a:t>/Triggers</a:t>
            </a:r>
          </a:p>
          <a:p>
            <a:r>
              <a:rPr lang="en-US" dirty="0"/>
              <a:t>No</a:t>
            </a:r>
            <a:r>
              <a:rPr lang="en-US" baseline="0" dirty="0"/>
              <a:t> real data entry capabilities</a:t>
            </a:r>
          </a:p>
          <a:p>
            <a:r>
              <a:rPr lang="en-US" baseline="0" dirty="0"/>
              <a:t>Only functional analysis capabilities</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87</a:t>
            </a:fld>
            <a:endParaRPr lang="en-US"/>
          </a:p>
        </p:txBody>
      </p:sp>
    </p:spTree>
    <p:extLst>
      <p:ext uri="{BB962C8B-B14F-4D97-AF65-F5344CB8AC3E}">
        <p14:creationId xmlns:p14="http://schemas.microsoft.com/office/powerpoint/2010/main" val="3796173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88</a:t>
            </a:fld>
            <a:endParaRPr lang="en-US"/>
          </a:p>
        </p:txBody>
      </p:sp>
    </p:spTree>
    <p:extLst>
      <p:ext uri="{BB962C8B-B14F-4D97-AF65-F5344CB8AC3E}">
        <p14:creationId xmlns:p14="http://schemas.microsoft.com/office/powerpoint/2010/main" val="2677280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lose with access………views, stored procedures, triggers, multi-user issues</a:t>
            </a:r>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89</a:t>
            </a:fld>
            <a:endParaRPr lang="en-US"/>
          </a:p>
        </p:txBody>
      </p:sp>
    </p:spTree>
    <p:extLst>
      <p:ext uri="{BB962C8B-B14F-4D97-AF65-F5344CB8AC3E}">
        <p14:creationId xmlns:p14="http://schemas.microsoft.com/office/powerpoint/2010/main" val="2677280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90</a:t>
            </a:fld>
            <a:endParaRPr lang="en-US"/>
          </a:p>
        </p:txBody>
      </p:sp>
    </p:spTree>
    <p:extLst>
      <p:ext uri="{BB962C8B-B14F-4D97-AF65-F5344CB8AC3E}">
        <p14:creationId xmlns:p14="http://schemas.microsoft.com/office/powerpoint/2010/main" val="2677280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91</a:t>
            </a:fld>
            <a:endParaRPr lang="en-US"/>
          </a:p>
        </p:txBody>
      </p:sp>
    </p:spTree>
    <p:extLst>
      <p:ext uri="{BB962C8B-B14F-4D97-AF65-F5344CB8AC3E}">
        <p14:creationId xmlns:p14="http://schemas.microsoft.com/office/powerpoint/2010/main" val="980629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3E7728-B48C-47AF-877B-79E5094FBCB2}" type="slidenum">
              <a:rPr lang="en-US" smtClean="0"/>
              <a:t>92</a:t>
            </a:fld>
            <a:endParaRPr lang="en-US"/>
          </a:p>
        </p:txBody>
      </p:sp>
    </p:spTree>
    <p:extLst>
      <p:ext uri="{BB962C8B-B14F-4D97-AF65-F5344CB8AC3E}">
        <p14:creationId xmlns:p14="http://schemas.microsoft.com/office/powerpoint/2010/main" val="4242366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access to show how to</a:t>
            </a:r>
            <a:r>
              <a:rPr lang="en-US" baseline="0" dirty="0"/>
              <a:t> design a database</a:t>
            </a:r>
          </a:p>
          <a:p>
            <a:r>
              <a:rPr lang="en-US" baseline="0" dirty="0"/>
              <a:t>Good design means</a:t>
            </a:r>
          </a:p>
          <a:p>
            <a:r>
              <a:rPr lang="en-US" baseline="0" dirty="0"/>
              <a:t>	simpler queries </a:t>
            </a:r>
          </a:p>
          <a:p>
            <a:r>
              <a:rPr lang="en-US" baseline="0" dirty="0"/>
              <a:t>	better performance</a:t>
            </a:r>
          </a:p>
          <a:p>
            <a:r>
              <a:rPr lang="en-US" baseline="0" dirty="0"/>
              <a:t>	less data entry</a:t>
            </a:r>
          </a:p>
          <a:p>
            <a:r>
              <a:rPr lang="en-US" baseline="0" dirty="0"/>
              <a:t>	easier to add data fields without breaking backwards compatibility</a:t>
            </a:r>
          </a:p>
          <a:p>
            <a:r>
              <a:rPr lang="en-US" baseline="0" dirty="0"/>
              <a:t>Think of records as an “entity”…and then “sets” of entities”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E7728-B48C-47AF-877B-79E5094FBC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022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Cascading updates</a:t>
            </a:r>
            <a:r>
              <a:rPr lang="en-US" baseline="0" dirty="0"/>
              <a:t> and deletes to handle orphans and changes</a:t>
            </a:r>
          </a:p>
          <a:p>
            <a:r>
              <a:rPr lang="en-US" baseline="0" dirty="0"/>
              <a:t>Single point to change repeating values</a:t>
            </a:r>
          </a:p>
          <a:p>
            <a:r>
              <a:rPr lang="en-US" baseline="0" dirty="0"/>
              <a:t>Data has a “model” that relates to what it represents</a:t>
            </a:r>
          </a:p>
          <a:p>
            <a:r>
              <a:rPr lang="en-US" baseline="0" dirty="0"/>
              <a:t>Most are built around SQL language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E7728-B48C-47AF-877B-79E5094FBC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197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all made</a:t>
            </a:r>
            <a:r>
              <a:rPr lang="en-US" baseline="0" dirty="0"/>
              <a:t> mistakes</a:t>
            </a:r>
          </a:p>
          <a:p>
            <a:r>
              <a:rPr lang="en-US" baseline="0" dirty="0"/>
              <a:t>Share one of mine.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E7728-B48C-47AF-877B-79E5094FBC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470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 Resources have come a long ways.</a:t>
            </a:r>
          </a:p>
          <a:p>
            <a:endParaRPr lang="en-US" dirty="0"/>
          </a:p>
          <a:p>
            <a:r>
              <a:rPr lang="en-US" dirty="0"/>
              <a:t>GUI’s change</a:t>
            </a:r>
            <a:r>
              <a:rPr lang="en-US" baseline="0" dirty="0"/>
              <a:t>, but underlying data is universal</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39</a:t>
            </a:fld>
            <a:endParaRPr lang="en-US"/>
          </a:p>
        </p:txBody>
      </p:sp>
    </p:spTree>
    <p:extLst>
      <p:ext uri="{BB962C8B-B14F-4D97-AF65-F5344CB8AC3E}">
        <p14:creationId xmlns:p14="http://schemas.microsoft.com/office/powerpoint/2010/main" val="3618017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access to show how to</a:t>
            </a:r>
            <a:r>
              <a:rPr lang="en-US" baseline="0" dirty="0"/>
              <a:t> design a database</a:t>
            </a:r>
          </a:p>
          <a:p>
            <a:r>
              <a:rPr lang="en-US" baseline="0" dirty="0"/>
              <a:t>Good design means</a:t>
            </a:r>
          </a:p>
          <a:p>
            <a:r>
              <a:rPr lang="en-US" baseline="0" dirty="0"/>
              <a:t>	simpler queries </a:t>
            </a:r>
          </a:p>
          <a:p>
            <a:r>
              <a:rPr lang="en-US" baseline="0" dirty="0"/>
              <a:t>	better performance</a:t>
            </a:r>
          </a:p>
          <a:p>
            <a:r>
              <a:rPr lang="en-US" baseline="0" dirty="0"/>
              <a:t>	less data entry</a:t>
            </a:r>
          </a:p>
          <a:p>
            <a:r>
              <a:rPr lang="en-US" baseline="0" dirty="0"/>
              <a:t>	easier to add data fields without breaking backwards compatibility</a:t>
            </a:r>
          </a:p>
          <a:p>
            <a:r>
              <a:rPr lang="en-US" baseline="0" dirty="0"/>
              <a:t>Think of records as an “entity”…and then “sets” of entities”</a:t>
            </a:r>
          </a:p>
          <a:p>
            <a:endParaRPr lang="en-US" dirty="0"/>
          </a:p>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solidFill>
                  <a:prstClr val="black"/>
                </a:solidFill>
              </a:rPr>
              <a:pPr/>
              <a:t>128</a:t>
            </a:fld>
            <a:endParaRPr lang="en-US">
              <a:solidFill>
                <a:prstClr val="black"/>
              </a:solidFill>
            </a:endParaRPr>
          </a:p>
        </p:txBody>
      </p:sp>
    </p:spTree>
    <p:extLst>
      <p:ext uri="{BB962C8B-B14F-4D97-AF65-F5344CB8AC3E}">
        <p14:creationId xmlns:p14="http://schemas.microsoft.com/office/powerpoint/2010/main" val="162546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45</a:t>
            </a:fld>
            <a:endParaRPr lang="en-US"/>
          </a:p>
        </p:txBody>
      </p:sp>
    </p:spTree>
    <p:extLst>
      <p:ext uri="{BB962C8B-B14F-4D97-AF65-F5344CB8AC3E}">
        <p14:creationId xmlns:p14="http://schemas.microsoft.com/office/powerpoint/2010/main" val="1527177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Actually…normally more</a:t>
            </a:r>
            <a:r>
              <a:rPr lang="en-US" baseline="0" dirty="0"/>
              <a:t> reminiscent of engineers than geeks.  There’s always some truth to all stereotypes, so what about the geek represents good qualities of data managers?</a:t>
            </a:r>
          </a:p>
          <a:p>
            <a:endParaRPr lang="en-US" baseline="0" dirty="0"/>
          </a:p>
          <a:p>
            <a:r>
              <a:rPr lang="en-US" baseline="0" dirty="0"/>
              <a:t>Retentive nature, same way-every time, accept menial repetitive tasks as the cost of business…..</a:t>
            </a:r>
          </a:p>
          <a:p>
            <a:endParaRPr lang="en-US" baseline="0" dirty="0"/>
          </a:p>
          <a:p>
            <a:r>
              <a:rPr lang="en-US" baseline="0" dirty="0"/>
              <a:t>This gives us a nice framework for thinking about data management.</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49</a:t>
            </a:fld>
            <a:endParaRPr lang="en-US"/>
          </a:p>
        </p:txBody>
      </p:sp>
    </p:spTree>
    <p:extLst>
      <p:ext uri="{BB962C8B-B14F-4D97-AF65-F5344CB8AC3E}">
        <p14:creationId xmlns:p14="http://schemas.microsoft.com/office/powerpoint/2010/main" val="1625463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53</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54</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55</a:t>
            </a:fld>
            <a:endParaRPr lang="en-US"/>
          </a:p>
        </p:txBody>
      </p:sp>
    </p:spTree>
    <p:extLst>
      <p:ext uri="{BB962C8B-B14F-4D97-AF65-F5344CB8AC3E}">
        <p14:creationId xmlns:p14="http://schemas.microsoft.com/office/powerpoint/2010/main" val="4001324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Actually…normally more</a:t>
            </a:r>
            <a:r>
              <a:rPr lang="en-US" baseline="0" dirty="0"/>
              <a:t> reminiscent of engineers than geeks.  There’s always some truth to all stereotypes, so what about the geek represents good qualities of data managers?</a:t>
            </a:r>
          </a:p>
          <a:p>
            <a:endParaRPr lang="en-US" baseline="0" dirty="0"/>
          </a:p>
          <a:p>
            <a:r>
              <a:rPr lang="en-US" baseline="0" dirty="0"/>
              <a:t>Retentive nature, same way-every time, accept menial repetitive tasks as the cost of business…..</a:t>
            </a:r>
          </a:p>
          <a:p>
            <a:endParaRPr lang="en-US" baseline="0" dirty="0"/>
          </a:p>
          <a:p>
            <a:r>
              <a:rPr lang="en-US" baseline="0" dirty="0"/>
              <a:t>This gives us a nice framework for thinking about data management.</a:t>
            </a:r>
            <a:endParaRPr lang="en-US" dirty="0"/>
          </a:p>
        </p:txBody>
      </p:sp>
      <p:sp>
        <p:nvSpPr>
          <p:cNvPr id="4" name="Slide Number Placeholder 3"/>
          <p:cNvSpPr>
            <a:spLocks noGrp="1"/>
          </p:cNvSpPr>
          <p:nvPr>
            <p:ph type="sldNum" sz="quarter" idx="10"/>
          </p:nvPr>
        </p:nvSpPr>
        <p:spPr/>
        <p:txBody>
          <a:bodyPr/>
          <a:lstStyle/>
          <a:p>
            <a:fld id="{EC3E7728-B48C-47AF-877B-79E5094FBCB2}" type="slidenum">
              <a:rPr lang="en-US" smtClean="0"/>
              <a:t>57</a:t>
            </a:fld>
            <a:endParaRPr lang="en-US"/>
          </a:p>
        </p:txBody>
      </p:sp>
    </p:spTree>
    <p:extLst>
      <p:ext uri="{BB962C8B-B14F-4D97-AF65-F5344CB8AC3E}">
        <p14:creationId xmlns:p14="http://schemas.microsoft.com/office/powerpoint/2010/main" val="162546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455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1205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697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7602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00533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6294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2002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232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7742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9018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1993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8/18/2023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8934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mp"/><Relationship Id="rId13" Type="http://schemas.openxmlformats.org/officeDocument/2006/relationships/image" Target="../media/image12.tmp"/><Relationship Id="rId18" Type="http://schemas.openxmlformats.org/officeDocument/2006/relationships/image" Target="../media/image17.tmp"/><Relationship Id="rId3" Type="http://schemas.openxmlformats.org/officeDocument/2006/relationships/image" Target="../media/image2.tmp"/><Relationship Id="rId21" Type="http://schemas.openxmlformats.org/officeDocument/2006/relationships/image" Target="../media/image20.tmp"/><Relationship Id="rId7" Type="http://schemas.openxmlformats.org/officeDocument/2006/relationships/image" Target="../media/image6.tmp"/><Relationship Id="rId12" Type="http://schemas.openxmlformats.org/officeDocument/2006/relationships/image" Target="../media/image11.tmp"/><Relationship Id="rId17" Type="http://schemas.openxmlformats.org/officeDocument/2006/relationships/image" Target="../media/image16.tmp"/><Relationship Id="rId25" Type="http://schemas.openxmlformats.org/officeDocument/2006/relationships/image" Target="../media/image24.tmp"/><Relationship Id="rId2" Type="http://schemas.openxmlformats.org/officeDocument/2006/relationships/image" Target="../media/image1.tmp"/><Relationship Id="rId16" Type="http://schemas.openxmlformats.org/officeDocument/2006/relationships/image" Target="../media/image15.tmp"/><Relationship Id="rId20" Type="http://schemas.openxmlformats.org/officeDocument/2006/relationships/image" Target="../media/image19.tmp"/><Relationship Id="rId1" Type="http://schemas.openxmlformats.org/officeDocument/2006/relationships/slideLayout" Target="../slideLayouts/slideLayout7.xml"/><Relationship Id="rId6" Type="http://schemas.openxmlformats.org/officeDocument/2006/relationships/image" Target="../media/image5.tmp"/><Relationship Id="rId11" Type="http://schemas.openxmlformats.org/officeDocument/2006/relationships/image" Target="../media/image10.tmp"/><Relationship Id="rId24" Type="http://schemas.openxmlformats.org/officeDocument/2006/relationships/image" Target="../media/image23.tmp"/><Relationship Id="rId5" Type="http://schemas.openxmlformats.org/officeDocument/2006/relationships/image" Target="../media/image4.tmp"/><Relationship Id="rId15" Type="http://schemas.openxmlformats.org/officeDocument/2006/relationships/image" Target="../media/image14.tmp"/><Relationship Id="rId23" Type="http://schemas.openxmlformats.org/officeDocument/2006/relationships/image" Target="../media/image22.tmp"/><Relationship Id="rId10" Type="http://schemas.openxmlformats.org/officeDocument/2006/relationships/image" Target="../media/image9.tmp"/><Relationship Id="rId19" Type="http://schemas.openxmlformats.org/officeDocument/2006/relationships/image" Target="../media/image18.tmp"/><Relationship Id="rId4" Type="http://schemas.openxmlformats.org/officeDocument/2006/relationships/image" Target="../media/image3.tmp"/><Relationship Id="rId9" Type="http://schemas.openxmlformats.org/officeDocument/2006/relationships/image" Target="../media/image8.tmp"/><Relationship Id="rId14" Type="http://schemas.openxmlformats.org/officeDocument/2006/relationships/image" Target="../media/image13.tmp"/><Relationship Id="rId22" Type="http://schemas.openxmlformats.org/officeDocument/2006/relationships/image" Target="../media/image21.tm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png"/></Relationships>
</file>

<file path=ppt/slides/_rels/slide1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39.png"/><Relationship Id="rId1" Type="http://schemas.openxmlformats.org/officeDocument/2006/relationships/slideLayout" Target="../slideLayouts/slideLayout18.xml"/><Relationship Id="rId5" Type="http://schemas.openxmlformats.org/officeDocument/2006/relationships/image" Target="../media/image156.png"/><Relationship Id="rId4" Type="http://schemas.openxmlformats.org/officeDocument/2006/relationships/image" Target="../media/image155.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5.jpeg"/><Relationship Id="rId7" Type="http://schemas.openxmlformats.org/officeDocument/2006/relationships/image" Target="../media/image48.png"/><Relationship Id="rId2" Type="http://schemas.openxmlformats.org/officeDocument/2006/relationships/image" Target="../media/image44.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7.png"/><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4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7.wdp"/><Relationship Id="rId11" Type="http://schemas.microsoft.com/office/2007/relationships/hdphoto" Target="../media/hdphoto9.wdp"/><Relationship Id="rId5" Type="http://schemas.openxmlformats.org/officeDocument/2006/relationships/image" Target="../media/image54.png"/><Relationship Id="rId10" Type="http://schemas.openxmlformats.org/officeDocument/2006/relationships/image" Target="../media/image57.png"/><Relationship Id="rId4" Type="http://schemas.microsoft.com/office/2007/relationships/hdphoto" Target="../media/hdphoto6.wdp"/><Relationship Id="rId9" Type="http://schemas.openxmlformats.org/officeDocument/2006/relationships/image" Target="../media/image56.png"/><Relationship Id="rId14" Type="http://schemas.openxmlformats.org/officeDocument/2006/relationships/image" Target="../media/image60.jpg"/></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65.png"/><Relationship Id="rId7" Type="http://schemas.openxmlformats.org/officeDocument/2006/relationships/diagramQuickStyle" Target="../diagrams/quickStyle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70.jpeg"/><Relationship Id="rId9" Type="http://schemas.microsoft.com/office/2007/relationships/diagramDrawing" Target="../diagrams/drawing5.xml"/></Relationships>
</file>

<file path=ppt/slides/_rels/slide58.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78.jpeg"/><Relationship Id="rId5" Type="http://schemas.openxmlformats.org/officeDocument/2006/relationships/diagramQuickStyle" Target="../diagrams/quickStyle6.xml"/><Relationship Id="rId10" Type="http://schemas.openxmlformats.org/officeDocument/2006/relationships/image" Target="../media/image77.png"/><Relationship Id="rId4" Type="http://schemas.openxmlformats.org/officeDocument/2006/relationships/diagramLayout" Target="../diagrams/layout6.xml"/><Relationship Id="rId9" Type="http://schemas.microsoft.com/office/2007/relationships/hdphoto" Target="../media/hdphoto10.wdp"/><Relationship Id="rId14" Type="http://schemas.openxmlformats.org/officeDocument/2006/relationships/image" Target="../media/image8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64.jpg"/><Relationship Id="rId7"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gif"/></Relationships>
</file>

<file path=ppt/slides/_rels/slide74.xml.rels><?xml version="1.0" encoding="UTF-8" standalone="yes"?>
<Relationships xmlns="http://schemas.openxmlformats.org/package/2006/relationships"><Relationship Id="rId8" Type="http://schemas.openxmlformats.org/officeDocument/2006/relationships/image" Target="../media/image94.gif"/><Relationship Id="rId3" Type="http://schemas.openxmlformats.org/officeDocument/2006/relationships/image" Target="../media/image89.png"/><Relationship Id="rId7" Type="http://schemas.openxmlformats.org/officeDocument/2006/relationships/image" Target="../media/image93.jpeg"/><Relationship Id="rId12"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jpeg"/><Relationship Id="rId4" Type="http://schemas.openxmlformats.org/officeDocument/2006/relationships/image" Target="../media/image90.png"/><Relationship Id="rId9"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101.png"/><Relationship Id="rId4" Type="http://schemas.microsoft.com/office/2007/relationships/hdphoto" Target="../media/hdphoto11.wdp"/></Relationships>
</file>

<file path=ppt/slides/_rels/slide7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03.pn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101.png"/><Relationship Id="rId4" Type="http://schemas.microsoft.com/office/2007/relationships/hdphoto" Target="../media/hdphoto1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76.png"/><Relationship Id="rId7" Type="http://schemas.microsoft.com/office/2007/relationships/hdphoto" Target="../media/hdphoto14.wdp"/><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8.png"/><Relationship Id="rId4" Type="http://schemas.microsoft.com/office/2007/relationships/hdphoto" Target="../media/hdphoto10.wdp"/><Relationship Id="rId9" Type="http://schemas.microsoft.com/office/2007/relationships/hdphoto" Target="../media/hdphoto13.wdp"/></Relationships>
</file>

<file path=ppt/slides/_rels/slide8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76.png"/><Relationship Id="rId7" Type="http://schemas.microsoft.com/office/2007/relationships/hdphoto" Target="../media/hdphoto14.wdp"/><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97.png"/><Relationship Id="rId5" Type="http://schemas.openxmlformats.org/officeDocument/2006/relationships/image" Target="../media/image108.png"/><Relationship Id="rId10" Type="http://schemas.openxmlformats.org/officeDocument/2006/relationships/image" Target="../media/image95.png"/><Relationship Id="rId4" Type="http://schemas.microsoft.com/office/2007/relationships/hdphoto" Target="../media/hdphoto10.wdp"/><Relationship Id="rId9" Type="http://schemas.microsoft.com/office/2007/relationships/hdphoto" Target="../media/hdphoto13.wdp"/></Relationships>
</file>

<file path=ppt/slides/_rels/slide8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02.png"/><Relationship Id="rId3" Type="http://schemas.microsoft.com/office/2007/relationships/hdphoto" Target="../media/hdphoto17.wdp"/><Relationship Id="rId7" Type="http://schemas.openxmlformats.org/officeDocument/2006/relationships/image" Target="../media/image92.png"/><Relationship Id="rId12" Type="http://schemas.microsoft.com/office/2007/relationships/hdphoto" Target="../media/hdphoto14.wdp"/><Relationship Id="rId2" Type="http://schemas.openxmlformats.org/officeDocument/2006/relationships/image" Target="../media/image109.png"/><Relationship Id="rId16"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11.jpeg"/><Relationship Id="rId11" Type="http://schemas.openxmlformats.org/officeDocument/2006/relationships/image" Target="../media/image103.png"/><Relationship Id="rId5" Type="http://schemas.openxmlformats.org/officeDocument/2006/relationships/image" Target="../media/image91.png"/><Relationship Id="rId15" Type="http://schemas.openxmlformats.org/officeDocument/2006/relationships/image" Target="../media/image95.png"/><Relationship Id="rId10" Type="http://schemas.openxmlformats.org/officeDocument/2006/relationships/image" Target="../media/image108.png"/><Relationship Id="rId4" Type="http://schemas.openxmlformats.org/officeDocument/2006/relationships/image" Target="../media/image110.png"/><Relationship Id="rId9" Type="http://schemas.microsoft.com/office/2007/relationships/hdphoto" Target="../media/hdphoto10.wdp"/><Relationship Id="rId14" Type="http://schemas.microsoft.com/office/2007/relationships/hdphoto" Target="../media/hdphoto13.wdp"/></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gi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5.png"/><Relationship Id="rId5" Type="http://schemas.microsoft.com/office/2007/relationships/hdphoto" Target="../media/hdphoto10.wdp"/><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17.png"/><Relationship Id="rId4" Type="http://schemas.microsoft.com/office/2007/relationships/hdphoto" Target="../media/hdphoto10.wdp"/></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6.png"/><Relationship Id="rId7"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18.png"/><Relationship Id="rId4" Type="http://schemas.microsoft.com/office/2007/relationships/hdphoto" Target="../media/hdphoto10.wdp"/><Relationship Id="rId9" Type="http://schemas.microsoft.com/office/2007/relationships/hdphoto" Target="../media/hdphoto18.wdp"/></Relationships>
</file>

<file path=ppt/slides/_rels/slide92.xml.rels><?xml version="1.0" encoding="UTF-8" standalone="yes"?>
<Relationships xmlns="http://schemas.openxmlformats.org/package/2006/relationships"><Relationship Id="rId8" Type="http://schemas.openxmlformats.org/officeDocument/2006/relationships/image" Target="../media/image124.png"/><Relationship Id="rId13" Type="http://schemas.microsoft.com/office/2007/relationships/hdphoto" Target="../media/hdphoto23.wdp"/><Relationship Id="rId18" Type="http://schemas.openxmlformats.org/officeDocument/2006/relationships/image" Target="../media/image130.png"/><Relationship Id="rId3" Type="http://schemas.openxmlformats.org/officeDocument/2006/relationships/image" Target="../media/image121.png"/><Relationship Id="rId7" Type="http://schemas.openxmlformats.org/officeDocument/2006/relationships/image" Target="../media/image123.png"/><Relationship Id="rId12" Type="http://schemas.openxmlformats.org/officeDocument/2006/relationships/image" Target="../media/image126.png"/><Relationship Id="rId17" Type="http://schemas.openxmlformats.org/officeDocument/2006/relationships/image" Target="../media/image129.svg"/><Relationship Id="rId2" Type="http://schemas.openxmlformats.org/officeDocument/2006/relationships/notesSlide" Target="../notesSlides/notesSlide26.xml"/><Relationship Id="rId16" Type="http://schemas.openxmlformats.org/officeDocument/2006/relationships/image" Target="../media/image128.png"/><Relationship Id="rId20" Type="http://schemas.openxmlformats.org/officeDocument/2006/relationships/image" Target="../media/image132.svg"/><Relationship Id="rId1" Type="http://schemas.openxmlformats.org/officeDocument/2006/relationships/slideLayout" Target="../slideLayouts/slideLayout7.xml"/><Relationship Id="rId6" Type="http://schemas.microsoft.com/office/2007/relationships/hdphoto" Target="../media/hdphoto20.wdp"/><Relationship Id="rId11" Type="http://schemas.microsoft.com/office/2007/relationships/hdphoto" Target="../media/hdphoto22.wdp"/><Relationship Id="rId5" Type="http://schemas.openxmlformats.org/officeDocument/2006/relationships/image" Target="../media/image122.png"/><Relationship Id="rId15" Type="http://schemas.microsoft.com/office/2007/relationships/hdphoto" Target="../media/hdphoto24.wdp"/><Relationship Id="rId10" Type="http://schemas.openxmlformats.org/officeDocument/2006/relationships/image" Target="../media/image125.png"/><Relationship Id="rId19" Type="http://schemas.openxmlformats.org/officeDocument/2006/relationships/image" Target="../media/image131.png"/><Relationship Id="rId4" Type="http://schemas.microsoft.com/office/2007/relationships/hdphoto" Target="../media/hdphoto19.wdp"/><Relationship Id="rId9" Type="http://schemas.microsoft.com/office/2007/relationships/hdphoto" Target="../media/hdphoto21.wdp"/><Relationship Id="rId14" Type="http://schemas.openxmlformats.org/officeDocument/2006/relationships/image" Target="../media/image127.png"/></Relationships>
</file>

<file path=ppt/slides/_rels/slide9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95.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2503" y="839214"/>
            <a:ext cx="7845552" cy="4957776"/>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8523" y="524610"/>
            <a:ext cx="6793512" cy="5586984"/>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81649" y="524610"/>
            <a:ext cx="6747260" cy="5586984"/>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2503" y="1850459"/>
            <a:ext cx="7845552" cy="2935286"/>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2503" y="1501769"/>
            <a:ext cx="7845552" cy="3632667"/>
          </a:xfrm>
          <a:prstGeom prst="rect">
            <a:avLst/>
          </a:prstGeom>
        </p:spPr>
      </p:pic>
      <p:pic>
        <p:nvPicPr>
          <p:cNvPr id="8" name="Picture 7" descr="Screen Clippi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38373" y="524610"/>
            <a:ext cx="7033813" cy="5586984"/>
          </a:xfrm>
          <a:prstGeom prst="rect">
            <a:avLst/>
          </a:prstGeom>
        </p:spPr>
      </p:pic>
      <p:pic>
        <p:nvPicPr>
          <p:cNvPr id="9" name="Picture 8" descr="Screen Clippi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32503" y="898707"/>
            <a:ext cx="7845552" cy="4838790"/>
          </a:xfrm>
          <a:prstGeom prst="rect">
            <a:avLst/>
          </a:prstGeom>
        </p:spPr>
      </p:pic>
      <p:pic>
        <p:nvPicPr>
          <p:cNvPr id="10" name="Picture 9" descr="Screen Clippi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32503" y="1505731"/>
            <a:ext cx="7845552" cy="3624742"/>
          </a:xfrm>
          <a:prstGeom prst="rect">
            <a:avLst/>
          </a:prstGeom>
        </p:spPr>
      </p:pic>
      <p:pic>
        <p:nvPicPr>
          <p:cNvPr id="11" name="Picture 10" descr="Screen Clippi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502033" y="934134"/>
            <a:ext cx="5894918" cy="5018966"/>
          </a:xfrm>
          <a:prstGeom prst="rect">
            <a:avLst/>
          </a:prstGeom>
        </p:spPr>
      </p:pic>
      <p:pic>
        <p:nvPicPr>
          <p:cNvPr id="12" name="Picture 11" descr="Screen Clippi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32503" y="1140218"/>
            <a:ext cx="7845552" cy="4355768"/>
          </a:xfrm>
          <a:prstGeom prst="rect">
            <a:avLst/>
          </a:prstGeom>
        </p:spPr>
      </p:pic>
      <p:pic>
        <p:nvPicPr>
          <p:cNvPr id="13" name="Picture 12" descr="Screen Clippi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32503" y="1771266"/>
            <a:ext cx="7845552" cy="3093672"/>
          </a:xfrm>
          <a:prstGeom prst="rect">
            <a:avLst/>
          </a:prstGeom>
        </p:spPr>
      </p:pic>
      <p:pic>
        <p:nvPicPr>
          <p:cNvPr id="14" name="Picture 13" descr="Screen Clippi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32503" y="2060562"/>
            <a:ext cx="7845552" cy="2515081"/>
          </a:xfrm>
          <a:prstGeom prst="rect">
            <a:avLst/>
          </a:prstGeom>
        </p:spPr>
      </p:pic>
      <p:pic>
        <p:nvPicPr>
          <p:cNvPr id="15" name="Picture 14" descr="Screen Clippi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619458" y="1792549"/>
            <a:ext cx="5706320" cy="3302136"/>
          </a:xfrm>
          <a:prstGeom prst="rect">
            <a:avLst/>
          </a:prstGeom>
        </p:spPr>
      </p:pic>
      <p:pic>
        <p:nvPicPr>
          <p:cNvPr id="16" name="Picture 15" descr="Screen Clippi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531200" y="524610"/>
            <a:ext cx="4048159" cy="5586984"/>
          </a:xfrm>
          <a:prstGeom prst="rect">
            <a:avLst/>
          </a:prstGeom>
        </p:spPr>
      </p:pic>
      <p:pic>
        <p:nvPicPr>
          <p:cNvPr id="17" name="Picture 16" descr="Screen Clippi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32503" y="1610227"/>
            <a:ext cx="7845552" cy="3415750"/>
          </a:xfrm>
          <a:prstGeom prst="rect">
            <a:avLst/>
          </a:prstGeom>
        </p:spPr>
      </p:pic>
      <p:pic>
        <p:nvPicPr>
          <p:cNvPr id="18" name="Picture 17" descr="Screen Clippi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690482" y="524610"/>
            <a:ext cx="5729595" cy="5586984"/>
          </a:xfrm>
          <a:prstGeom prst="rect">
            <a:avLst/>
          </a:prstGeom>
        </p:spPr>
      </p:pic>
      <p:pic>
        <p:nvPicPr>
          <p:cNvPr id="19" name="Picture 18" descr="Screen Clippi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2221049" y="524610"/>
            <a:ext cx="4668461" cy="5586984"/>
          </a:xfrm>
          <a:prstGeom prst="rect">
            <a:avLst/>
          </a:prstGeom>
        </p:spPr>
      </p:pic>
      <p:pic>
        <p:nvPicPr>
          <p:cNvPr id="20" name="Picture 19" descr="Screen Clippi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983943" y="524610"/>
            <a:ext cx="5142672" cy="5586984"/>
          </a:xfrm>
          <a:prstGeom prst="rect">
            <a:avLst/>
          </a:prstGeom>
        </p:spPr>
      </p:pic>
      <p:pic>
        <p:nvPicPr>
          <p:cNvPr id="21" name="Picture 20" descr="Screen Clipping"/>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525159" y="1259027"/>
            <a:ext cx="5894918" cy="4183489"/>
          </a:xfrm>
          <a:prstGeom prst="rect">
            <a:avLst/>
          </a:prstGeom>
        </p:spPr>
      </p:pic>
      <p:pic>
        <p:nvPicPr>
          <p:cNvPr id="22" name="Picture 21" descr="Screen Clipping"/>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2839623" y="524610"/>
            <a:ext cx="3431312" cy="5586984"/>
          </a:xfrm>
          <a:prstGeom prst="rect">
            <a:avLst/>
          </a:prstGeom>
        </p:spPr>
      </p:pic>
      <p:pic>
        <p:nvPicPr>
          <p:cNvPr id="24" name="Picture 23" descr="Screen Clipping"/>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632503" y="889717"/>
            <a:ext cx="7845552" cy="4856770"/>
          </a:xfrm>
          <a:prstGeom prst="rect">
            <a:avLst/>
          </a:prstGeom>
        </p:spPr>
      </p:pic>
      <p:pic>
        <p:nvPicPr>
          <p:cNvPr id="25" name="Picture 24" descr="Screen Clipping"/>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2583137" y="524610"/>
            <a:ext cx="3944284" cy="5586984"/>
          </a:xfrm>
          <a:prstGeom prst="rect">
            <a:avLst/>
          </a:prstGeom>
        </p:spPr>
      </p:pic>
      <p:pic>
        <p:nvPicPr>
          <p:cNvPr id="26" name="Picture 25" descr="Screen Clipping"/>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2209800" y="524610"/>
            <a:ext cx="4690958" cy="5586984"/>
          </a:xfrm>
          <a:prstGeom prst="rect">
            <a:avLst/>
          </a:prstGeom>
        </p:spPr>
      </p:pic>
      <p:pic>
        <p:nvPicPr>
          <p:cNvPr id="28" name="Picture 27" descr="Screen Clipping"/>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1404762" y="831957"/>
            <a:ext cx="6667423" cy="4879341"/>
          </a:xfrm>
          <a:prstGeom prst="rect">
            <a:avLst/>
          </a:prstGeom>
        </p:spPr>
      </p:pic>
    </p:spTree>
    <p:extLst>
      <p:ext uri="{BB962C8B-B14F-4D97-AF65-F5344CB8AC3E}">
        <p14:creationId xmlns:p14="http://schemas.microsoft.com/office/powerpoint/2010/main" val="897146662"/>
      </p:ext>
    </p:extLst>
  </p:cSld>
  <p:clrMapOvr>
    <a:masterClrMapping/>
  </p:clrMapOvr>
  <mc:AlternateContent xmlns:mc="http://schemas.openxmlformats.org/markup-compatibility/2006" xmlns:p14="http://schemas.microsoft.com/office/powerpoint/2010/main">
    <mc:Choice Requires="p14">
      <p:transition spd="slow" p14:dur="3500" advClick="0" advTm="175000"/>
    </mc:Choice>
    <mc:Fallback xmlns="">
      <p:transition spd="slow" advClick="0" advTm="17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xit" presetSubtype="0" fill="hold" nodeType="afterEffect">
                                  <p:stCondLst>
                                    <p:cond delay="7000"/>
                                  </p:stCondLst>
                                  <p:childTnLst>
                                    <p:animEffect transition="out" filter="fade">
                                      <p:cBhvr>
                                        <p:cTn id="10" dur="750"/>
                                        <p:tgtEl>
                                          <p:spTgt spid="3"/>
                                        </p:tgtEl>
                                      </p:cBhvr>
                                    </p:animEffect>
                                    <p:set>
                                      <p:cBhvr>
                                        <p:cTn id="11" dur="1" fill="hold">
                                          <p:stCondLst>
                                            <p:cond delay="749"/>
                                          </p:stCondLst>
                                        </p:cTn>
                                        <p:tgtEl>
                                          <p:spTgt spid="3"/>
                                        </p:tgtEl>
                                        <p:attrNameLst>
                                          <p:attrName>style.visibility</p:attrName>
                                        </p:attrNameLst>
                                      </p:cBhvr>
                                      <p:to>
                                        <p:strVal val="hidden"/>
                                      </p:to>
                                    </p:set>
                                  </p:childTnLst>
                                </p:cTn>
                              </p:par>
                            </p:childTnLst>
                          </p:cTn>
                        </p:par>
                        <p:par>
                          <p:cTn id="12" fill="hold">
                            <p:stCondLst>
                              <p:cond delay="8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par>
                          <p:cTn id="16" fill="hold">
                            <p:stCondLst>
                              <p:cond delay="9250"/>
                            </p:stCondLst>
                            <p:childTnLst>
                              <p:par>
                                <p:cTn id="17" presetID="10" presetClass="exit" presetSubtype="0" fill="hold" nodeType="afterEffect">
                                  <p:stCondLst>
                                    <p:cond delay="5000"/>
                                  </p:stCondLst>
                                  <p:childTnLst>
                                    <p:animEffect transition="out" filter="fade">
                                      <p:cBhvr>
                                        <p:cTn id="18" dur="750"/>
                                        <p:tgtEl>
                                          <p:spTgt spid="4"/>
                                        </p:tgtEl>
                                      </p:cBhvr>
                                    </p:animEffect>
                                    <p:set>
                                      <p:cBhvr>
                                        <p:cTn id="19" dur="1" fill="hold">
                                          <p:stCondLst>
                                            <p:cond delay="749"/>
                                          </p:stCondLst>
                                        </p:cTn>
                                        <p:tgtEl>
                                          <p:spTgt spid="4"/>
                                        </p:tgtEl>
                                        <p:attrNameLst>
                                          <p:attrName>style.visibility</p:attrName>
                                        </p:attrNameLst>
                                      </p:cBhvr>
                                      <p:to>
                                        <p:strVal val="hidden"/>
                                      </p:to>
                                    </p:set>
                                  </p:childTnLst>
                                </p:cTn>
                              </p:par>
                            </p:childTnLst>
                          </p:cTn>
                        </p:par>
                        <p:par>
                          <p:cTn id="20" fill="hold">
                            <p:stCondLst>
                              <p:cond delay="15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childTnLst>
                                </p:cTn>
                              </p:par>
                            </p:childTnLst>
                          </p:cTn>
                        </p:par>
                        <p:par>
                          <p:cTn id="24" fill="hold">
                            <p:stCondLst>
                              <p:cond delay="15750"/>
                            </p:stCondLst>
                            <p:childTnLst>
                              <p:par>
                                <p:cTn id="25" presetID="10" presetClass="exit" presetSubtype="0" fill="hold" nodeType="afterEffect">
                                  <p:stCondLst>
                                    <p:cond delay="5000"/>
                                  </p:stCondLst>
                                  <p:childTnLst>
                                    <p:animEffect transition="out" filter="fade">
                                      <p:cBhvr>
                                        <p:cTn id="26" dur="750"/>
                                        <p:tgtEl>
                                          <p:spTgt spid="5"/>
                                        </p:tgtEl>
                                      </p:cBhvr>
                                    </p:animEffect>
                                    <p:set>
                                      <p:cBhvr>
                                        <p:cTn id="27" dur="1" fill="hold">
                                          <p:stCondLst>
                                            <p:cond delay="749"/>
                                          </p:stCondLst>
                                        </p:cTn>
                                        <p:tgtEl>
                                          <p:spTgt spid="5"/>
                                        </p:tgtEl>
                                        <p:attrNameLst>
                                          <p:attrName>style.visibility</p:attrName>
                                        </p:attrNameLst>
                                      </p:cBhvr>
                                      <p:to>
                                        <p:strVal val="hidden"/>
                                      </p:to>
                                    </p:set>
                                  </p:childTnLst>
                                </p:cTn>
                              </p:par>
                            </p:childTnLst>
                          </p:cTn>
                        </p:par>
                        <p:par>
                          <p:cTn id="28" fill="hold">
                            <p:stCondLst>
                              <p:cond delay="21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childTnLst>
                                </p:cTn>
                              </p:par>
                            </p:childTnLst>
                          </p:cTn>
                        </p:par>
                        <p:par>
                          <p:cTn id="32" fill="hold">
                            <p:stCondLst>
                              <p:cond delay="22250"/>
                            </p:stCondLst>
                            <p:childTnLst>
                              <p:par>
                                <p:cTn id="33" presetID="10" presetClass="exit" presetSubtype="0" fill="hold" nodeType="afterEffect">
                                  <p:stCondLst>
                                    <p:cond delay="5000"/>
                                  </p:stCondLst>
                                  <p:childTnLst>
                                    <p:animEffect transition="out" filter="fade">
                                      <p:cBhvr>
                                        <p:cTn id="34" dur="750"/>
                                        <p:tgtEl>
                                          <p:spTgt spid="6"/>
                                        </p:tgtEl>
                                      </p:cBhvr>
                                    </p:animEffect>
                                    <p:set>
                                      <p:cBhvr>
                                        <p:cTn id="35" dur="1" fill="hold">
                                          <p:stCondLst>
                                            <p:cond delay="749"/>
                                          </p:stCondLst>
                                        </p:cTn>
                                        <p:tgtEl>
                                          <p:spTgt spid="6"/>
                                        </p:tgtEl>
                                        <p:attrNameLst>
                                          <p:attrName>style.visibility</p:attrName>
                                        </p:attrNameLst>
                                      </p:cBhvr>
                                      <p:to>
                                        <p:strVal val="hidden"/>
                                      </p:to>
                                    </p:set>
                                  </p:childTnLst>
                                </p:cTn>
                              </p:par>
                            </p:childTnLst>
                          </p:cTn>
                        </p:par>
                        <p:par>
                          <p:cTn id="36" fill="hold">
                            <p:stCondLst>
                              <p:cond delay="280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750"/>
                                        <p:tgtEl>
                                          <p:spTgt spid="7"/>
                                        </p:tgtEl>
                                      </p:cBhvr>
                                    </p:animEffect>
                                  </p:childTnLst>
                                </p:cTn>
                              </p:par>
                            </p:childTnLst>
                          </p:cTn>
                        </p:par>
                        <p:par>
                          <p:cTn id="40" fill="hold">
                            <p:stCondLst>
                              <p:cond delay="28750"/>
                            </p:stCondLst>
                            <p:childTnLst>
                              <p:par>
                                <p:cTn id="41" presetID="10" presetClass="exit" presetSubtype="0" fill="hold" nodeType="afterEffect">
                                  <p:stCondLst>
                                    <p:cond delay="5000"/>
                                  </p:stCondLst>
                                  <p:childTnLst>
                                    <p:animEffect transition="out" filter="fade">
                                      <p:cBhvr>
                                        <p:cTn id="42" dur="750"/>
                                        <p:tgtEl>
                                          <p:spTgt spid="7"/>
                                        </p:tgtEl>
                                      </p:cBhvr>
                                    </p:animEffect>
                                    <p:set>
                                      <p:cBhvr>
                                        <p:cTn id="43" dur="1" fill="hold">
                                          <p:stCondLst>
                                            <p:cond delay="749"/>
                                          </p:stCondLst>
                                        </p:cTn>
                                        <p:tgtEl>
                                          <p:spTgt spid="7"/>
                                        </p:tgtEl>
                                        <p:attrNameLst>
                                          <p:attrName>style.visibility</p:attrName>
                                        </p:attrNameLst>
                                      </p:cBhvr>
                                      <p:to>
                                        <p:strVal val="hidden"/>
                                      </p:to>
                                    </p:set>
                                  </p:childTnLst>
                                </p:cTn>
                              </p:par>
                            </p:childTnLst>
                          </p:cTn>
                        </p:par>
                        <p:par>
                          <p:cTn id="44" fill="hold">
                            <p:stCondLst>
                              <p:cond delay="34500"/>
                            </p:stCondLst>
                            <p:childTnLst>
                              <p:par>
                                <p:cTn id="45" presetID="10" presetClass="entr" presetSubtype="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750"/>
                                        <p:tgtEl>
                                          <p:spTgt spid="28"/>
                                        </p:tgtEl>
                                      </p:cBhvr>
                                    </p:animEffect>
                                  </p:childTnLst>
                                </p:cTn>
                              </p:par>
                            </p:childTnLst>
                          </p:cTn>
                        </p:par>
                        <p:par>
                          <p:cTn id="48" fill="hold">
                            <p:stCondLst>
                              <p:cond delay="35250"/>
                            </p:stCondLst>
                            <p:childTnLst>
                              <p:par>
                                <p:cTn id="49" presetID="10" presetClass="exit" presetSubtype="0" fill="hold" nodeType="afterEffect">
                                  <p:stCondLst>
                                    <p:cond delay="5750"/>
                                  </p:stCondLst>
                                  <p:childTnLst>
                                    <p:animEffect transition="out" filter="fade">
                                      <p:cBhvr>
                                        <p:cTn id="50" dur="750"/>
                                        <p:tgtEl>
                                          <p:spTgt spid="28"/>
                                        </p:tgtEl>
                                      </p:cBhvr>
                                    </p:animEffect>
                                    <p:set>
                                      <p:cBhvr>
                                        <p:cTn id="51" dur="1" fill="hold">
                                          <p:stCondLst>
                                            <p:cond delay="749"/>
                                          </p:stCondLst>
                                        </p:cTn>
                                        <p:tgtEl>
                                          <p:spTgt spid="28"/>
                                        </p:tgtEl>
                                        <p:attrNameLst>
                                          <p:attrName>style.visibility</p:attrName>
                                        </p:attrNameLst>
                                      </p:cBhvr>
                                      <p:to>
                                        <p:strVal val="hidden"/>
                                      </p:to>
                                    </p:set>
                                  </p:childTnLst>
                                </p:cTn>
                              </p:par>
                            </p:childTnLst>
                          </p:cTn>
                        </p:par>
                        <p:par>
                          <p:cTn id="52" fill="hold">
                            <p:stCondLst>
                              <p:cond delay="41750"/>
                            </p:stCondLst>
                            <p:childTnLst>
                              <p:par>
                                <p:cTn id="53" presetID="10" presetClass="entr" presetSubtype="0"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750"/>
                                        <p:tgtEl>
                                          <p:spTgt spid="8"/>
                                        </p:tgtEl>
                                      </p:cBhvr>
                                    </p:animEffect>
                                  </p:childTnLst>
                                </p:cTn>
                              </p:par>
                            </p:childTnLst>
                          </p:cTn>
                        </p:par>
                        <p:par>
                          <p:cTn id="56" fill="hold">
                            <p:stCondLst>
                              <p:cond delay="42500"/>
                            </p:stCondLst>
                            <p:childTnLst>
                              <p:par>
                                <p:cTn id="57" presetID="10" presetClass="exit" presetSubtype="0" fill="hold" nodeType="afterEffect">
                                  <p:stCondLst>
                                    <p:cond delay="5000"/>
                                  </p:stCondLst>
                                  <p:childTnLst>
                                    <p:animEffect transition="out" filter="fade">
                                      <p:cBhvr>
                                        <p:cTn id="58" dur="750"/>
                                        <p:tgtEl>
                                          <p:spTgt spid="8"/>
                                        </p:tgtEl>
                                      </p:cBhvr>
                                    </p:animEffect>
                                    <p:set>
                                      <p:cBhvr>
                                        <p:cTn id="59" dur="1" fill="hold">
                                          <p:stCondLst>
                                            <p:cond delay="749"/>
                                          </p:stCondLst>
                                        </p:cTn>
                                        <p:tgtEl>
                                          <p:spTgt spid="8"/>
                                        </p:tgtEl>
                                        <p:attrNameLst>
                                          <p:attrName>style.visibility</p:attrName>
                                        </p:attrNameLst>
                                      </p:cBhvr>
                                      <p:to>
                                        <p:strVal val="hidden"/>
                                      </p:to>
                                    </p:set>
                                  </p:childTnLst>
                                </p:cTn>
                              </p:par>
                            </p:childTnLst>
                          </p:cTn>
                        </p:par>
                        <p:par>
                          <p:cTn id="60" fill="hold">
                            <p:stCondLst>
                              <p:cond delay="48250"/>
                            </p:stCondLst>
                            <p:childTnLst>
                              <p:par>
                                <p:cTn id="61" presetID="10"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750"/>
                                        <p:tgtEl>
                                          <p:spTgt spid="9"/>
                                        </p:tgtEl>
                                      </p:cBhvr>
                                    </p:animEffect>
                                  </p:childTnLst>
                                </p:cTn>
                              </p:par>
                            </p:childTnLst>
                          </p:cTn>
                        </p:par>
                        <p:par>
                          <p:cTn id="64" fill="hold">
                            <p:stCondLst>
                              <p:cond delay="49000"/>
                            </p:stCondLst>
                            <p:childTnLst>
                              <p:par>
                                <p:cTn id="65" presetID="10" presetClass="exit" presetSubtype="0" fill="hold" nodeType="afterEffect">
                                  <p:stCondLst>
                                    <p:cond delay="5000"/>
                                  </p:stCondLst>
                                  <p:childTnLst>
                                    <p:animEffect transition="out" filter="fade">
                                      <p:cBhvr>
                                        <p:cTn id="66" dur="750"/>
                                        <p:tgtEl>
                                          <p:spTgt spid="9"/>
                                        </p:tgtEl>
                                      </p:cBhvr>
                                    </p:animEffect>
                                    <p:set>
                                      <p:cBhvr>
                                        <p:cTn id="67" dur="1" fill="hold">
                                          <p:stCondLst>
                                            <p:cond delay="749"/>
                                          </p:stCondLst>
                                        </p:cTn>
                                        <p:tgtEl>
                                          <p:spTgt spid="9"/>
                                        </p:tgtEl>
                                        <p:attrNameLst>
                                          <p:attrName>style.visibility</p:attrName>
                                        </p:attrNameLst>
                                      </p:cBhvr>
                                      <p:to>
                                        <p:strVal val="hidden"/>
                                      </p:to>
                                    </p:set>
                                  </p:childTnLst>
                                </p:cTn>
                              </p:par>
                            </p:childTnLst>
                          </p:cTn>
                        </p:par>
                        <p:par>
                          <p:cTn id="68" fill="hold">
                            <p:stCondLst>
                              <p:cond delay="54750"/>
                            </p:stCondLst>
                            <p:childTnLst>
                              <p:par>
                                <p:cTn id="69" presetID="10"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750"/>
                                        <p:tgtEl>
                                          <p:spTgt spid="10"/>
                                        </p:tgtEl>
                                      </p:cBhvr>
                                    </p:animEffect>
                                  </p:childTnLst>
                                </p:cTn>
                              </p:par>
                            </p:childTnLst>
                          </p:cTn>
                        </p:par>
                        <p:par>
                          <p:cTn id="72" fill="hold">
                            <p:stCondLst>
                              <p:cond delay="55500"/>
                            </p:stCondLst>
                            <p:childTnLst>
                              <p:par>
                                <p:cTn id="73" presetID="10" presetClass="exit" presetSubtype="0" fill="hold" nodeType="afterEffect">
                                  <p:stCondLst>
                                    <p:cond delay="5000"/>
                                  </p:stCondLst>
                                  <p:childTnLst>
                                    <p:animEffect transition="out" filter="fade">
                                      <p:cBhvr>
                                        <p:cTn id="74" dur="750"/>
                                        <p:tgtEl>
                                          <p:spTgt spid="10"/>
                                        </p:tgtEl>
                                      </p:cBhvr>
                                    </p:animEffect>
                                    <p:set>
                                      <p:cBhvr>
                                        <p:cTn id="75" dur="1" fill="hold">
                                          <p:stCondLst>
                                            <p:cond delay="749"/>
                                          </p:stCondLst>
                                        </p:cTn>
                                        <p:tgtEl>
                                          <p:spTgt spid="10"/>
                                        </p:tgtEl>
                                        <p:attrNameLst>
                                          <p:attrName>style.visibility</p:attrName>
                                        </p:attrNameLst>
                                      </p:cBhvr>
                                      <p:to>
                                        <p:strVal val="hidden"/>
                                      </p:to>
                                    </p:set>
                                  </p:childTnLst>
                                </p:cTn>
                              </p:par>
                            </p:childTnLst>
                          </p:cTn>
                        </p:par>
                        <p:par>
                          <p:cTn id="76" fill="hold">
                            <p:stCondLst>
                              <p:cond delay="61250"/>
                            </p:stCondLst>
                            <p:childTnLst>
                              <p:par>
                                <p:cTn id="77" presetID="10" presetClass="entr" presetSubtype="0" fill="hold"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750"/>
                                        <p:tgtEl>
                                          <p:spTgt spid="11"/>
                                        </p:tgtEl>
                                      </p:cBhvr>
                                    </p:animEffect>
                                  </p:childTnLst>
                                </p:cTn>
                              </p:par>
                            </p:childTnLst>
                          </p:cTn>
                        </p:par>
                        <p:par>
                          <p:cTn id="80" fill="hold">
                            <p:stCondLst>
                              <p:cond delay="62000"/>
                            </p:stCondLst>
                            <p:childTnLst>
                              <p:par>
                                <p:cTn id="81" presetID="10" presetClass="exit" presetSubtype="0" fill="hold" nodeType="afterEffect">
                                  <p:stCondLst>
                                    <p:cond delay="5000"/>
                                  </p:stCondLst>
                                  <p:childTnLst>
                                    <p:animEffect transition="out" filter="fade">
                                      <p:cBhvr>
                                        <p:cTn id="82" dur="750"/>
                                        <p:tgtEl>
                                          <p:spTgt spid="11"/>
                                        </p:tgtEl>
                                      </p:cBhvr>
                                    </p:animEffect>
                                    <p:set>
                                      <p:cBhvr>
                                        <p:cTn id="83" dur="1" fill="hold">
                                          <p:stCondLst>
                                            <p:cond delay="749"/>
                                          </p:stCondLst>
                                        </p:cTn>
                                        <p:tgtEl>
                                          <p:spTgt spid="11"/>
                                        </p:tgtEl>
                                        <p:attrNameLst>
                                          <p:attrName>style.visibility</p:attrName>
                                        </p:attrNameLst>
                                      </p:cBhvr>
                                      <p:to>
                                        <p:strVal val="hidden"/>
                                      </p:to>
                                    </p:set>
                                  </p:childTnLst>
                                </p:cTn>
                              </p:par>
                            </p:childTnLst>
                          </p:cTn>
                        </p:par>
                        <p:par>
                          <p:cTn id="84" fill="hold">
                            <p:stCondLst>
                              <p:cond delay="67750"/>
                            </p:stCondLst>
                            <p:childTnLst>
                              <p:par>
                                <p:cTn id="85" presetID="10" presetClass="entr" presetSubtype="0" fill="hold"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750"/>
                                        <p:tgtEl>
                                          <p:spTgt spid="12"/>
                                        </p:tgtEl>
                                      </p:cBhvr>
                                    </p:animEffect>
                                  </p:childTnLst>
                                </p:cTn>
                              </p:par>
                            </p:childTnLst>
                          </p:cTn>
                        </p:par>
                        <p:par>
                          <p:cTn id="88" fill="hold">
                            <p:stCondLst>
                              <p:cond delay="68500"/>
                            </p:stCondLst>
                            <p:childTnLst>
                              <p:par>
                                <p:cTn id="89" presetID="10" presetClass="exit" presetSubtype="0" fill="hold" nodeType="afterEffect">
                                  <p:stCondLst>
                                    <p:cond delay="5000"/>
                                  </p:stCondLst>
                                  <p:childTnLst>
                                    <p:animEffect transition="out" filter="fade">
                                      <p:cBhvr>
                                        <p:cTn id="90" dur="750"/>
                                        <p:tgtEl>
                                          <p:spTgt spid="12"/>
                                        </p:tgtEl>
                                      </p:cBhvr>
                                    </p:animEffect>
                                    <p:set>
                                      <p:cBhvr>
                                        <p:cTn id="91" dur="1" fill="hold">
                                          <p:stCondLst>
                                            <p:cond delay="749"/>
                                          </p:stCondLst>
                                        </p:cTn>
                                        <p:tgtEl>
                                          <p:spTgt spid="12"/>
                                        </p:tgtEl>
                                        <p:attrNameLst>
                                          <p:attrName>style.visibility</p:attrName>
                                        </p:attrNameLst>
                                      </p:cBhvr>
                                      <p:to>
                                        <p:strVal val="hidden"/>
                                      </p:to>
                                    </p:set>
                                  </p:childTnLst>
                                </p:cTn>
                              </p:par>
                            </p:childTnLst>
                          </p:cTn>
                        </p:par>
                        <p:par>
                          <p:cTn id="92" fill="hold">
                            <p:stCondLst>
                              <p:cond delay="74250"/>
                            </p:stCondLst>
                            <p:childTnLst>
                              <p:par>
                                <p:cTn id="93" presetID="10" presetClass="entr" presetSubtype="0" fill="hold"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750"/>
                                        <p:tgtEl>
                                          <p:spTgt spid="13"/>
                                        </p:tgtEl>
                                      </p:cBhvr>
                                    </p:animEffect>
                                  </p:childTnLst>
                                </p:cTn>
                              </p:par>
                            </p:childTnLst>
                          </p:cTn>
                        </p:par>
                        <p:par>
                          <p:cTn id="96" fill="hold">
                            <p:stCondLst>
                              <p:cond delay="75000"/>
                            </p:stCondLst>
                            <p:childTnLst>
                              <p:par>
                                <p:cTn id="97" presetID="10" presetClass="exit" presetSubtype="0" fill="hold" nodeType="afterEffect">
                                  <p:stCondLst>
                                    <p:cond delay="5000"/>
                                  </p:stCondLst>
                                  <p:childTnLst>
                                    <p:animEffect transition="out" filter="fade">
                                      <p:cBhvr>
                                        <p:cTn id="98" dur="750"/>
                                        <p:tgtEl>
                                          <p:spTgt spid="13"/>
                                        </p:tgtEl>
                                      </p:cBhvr>
                                    </p:animEffect>
                                    <p:set>
                                      <p:cBhvr>
                                        <p:cTn id="99" dur="1" fill="hold">
                                          <p:stCondLst>
                                            <p:cond delay="749"/>
                                          </p:stCondLst>
                                        </p:cTn>
                                        <p:tgtEl>
                                          <p:spTgt spid="13"/>
                                        </p:tgtEl>
                                        <p:attrNameLst>
                                          <p:attrName>style.visibility</p:attrName>
                                        </p:attrNameLst>
                                      </p:cBhvr>
                                      <p:to>
                                        <p:strVal val="hidden"/>
                                      </p:to>
                                    </p:set>
                                  </p:childTnLst>
                                </p:cTn>
                              </p:par>
                            </p:childTnLst>
                          </p:cTn>
                        </p:par>
                        <p:par>
                          <p:cTn id="100" fill="hold">
                            <p:stCondLst>
                              <p:cond delay="80750"/>
                            </p:stCondLst>
                            <p:childTnLst>
                              <p:par>
                                <p:cTn id="101" presetID="10" presetClass="entr" presetSubtype="0" fill="hold"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750"/>
                                        <p:tgtEl>
                                          <p:spTgt spid="14"/>
                                        </p:tgtEl>
                                      </p:cBhvr>
                                    </p:animEffect>
                                  </p:childTnLst>
                                </p:cTn>
                              </p:par>
                            </p:childTnLst>
                          </p:cTn>
                        </p:par>
                        <p:par>
                          <p:cTn id="104" fill="hold">
                            <p:stCondLst>
                              <p:cond delay="81500"/>
                            </p:stCondLst>
                            <p:childTnLst>
                              <p:par>
                                <p:cTn id="105" presetID="10" presetClass="exit" presetSubtype="0" fill="hold" nodeType="afterEffect">
                                  <p:stCondLst>
                                    <p:cond delay="5000"/>
                                  </p:stCondLst>
                                  <p:childTnLst>
                                    <p:animEffect transition="out" filter="fade">
                                      <p:cBhvr>
                                        <p:cTn id="106" dur="750"/>
                                        <p:tgtEl>
                                          <p:spTgt spid="14"/>
                                        </p:tgtEl>
                                      </p:cBhvr>
                                    </p:animEffect>
                                    <p:set>
                                      <p:cBhvr>
                                        <p:cTn id="107" dur="1" fill="hold">
                                          <p:stCondLst>
                                            <p:cond delay="749"/>
                                          </p:stCondLst>
                                        </p:cTn>
                                        <p:tgtEl>
                                          <p:spTgt spid="14"/>
                                        </p:tgtEl>
                                        <p:attrNameLst>
                                          <p:attrName>style.visibility</p:attrName>
                                        </p:attrNameLst>
                                      </p:cBhvr>
                                      <p:to>
                                        <p:strVal val="hidden"/>
                                      </p:to>
                                    </p:set>
                                  </p:childTnLst>
                                </p:cTn>
                              </p:par>
                            </p:childTnLst>
                          </p:cTn>
                        </p:par>
                        <p:par>
                          <p:cTn id="108" fill="hold">
                            <p:stCondLst>
                              <p:cond delay="87250"/>
                            </p:stCondLst>
                            <p:childTnLst>
                              <p:par>
                                <p:cTn id="109" presetID="10" presetClass="entr" presetSubtype="0" fill="hold" nodeType="after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fade">
                                      <p:cBhvr>
                                        <p:cTn id="111" dur="750"/>
                                        <p:tgtEl>
                                          <p:spTgt spid="15"/>
                                        </p:tgtEl>
                                      </p:cBhvr>
                                    </p:animEffect>
                                  </p:childTnLst>
                                </p:cTn>
                              </p:par>
                            </p:childTnLst>
                          </p:cTn>
                        </p:par>
                        <p:par>
                          <p:cTn id="112" fill="hold">
                            <p:stCondLst>
                              <p:cond delay="88000"/>
                            </p:stCondLst>
                            <p:childTnLst>
                              <p:par>
                                <p:cTn id="113" presetID="10" presetClass="exit" presetSubtype="0" fill="hold" nodeType="afterEffect">
                                  <p:stCondLst>
                                    <p:cond delay="5000"/>
                                  </p:stCondLst>
                                  <p:childTnLst>
                                    <p:animEffect transition="out" filter="fade">
                                      <p:cBhvr>
                                        <p:cTn id="114" dur="750"/>
                                        <p:tgtEl>
                                          <p:spTgt spid="15"/>
                                        </p:tgtEl>
                                      </p:cBhvr>
                                    </p:animEffect>
                                    <p:set>
                                      <p:cBhvr>
                                        <p:cTn id="115" dur="1" fill="hold">
                                          <p:stCondLst>
                                            <p:cond delay="749"/>
                                          </p:stCondLst>
                                        </p:cTn>
                                        <p:tgtEl>
                                          <p:spTgt spid="15"/>
                                        </p:tgtEl>
                                        <p:attrNameLst>
                                          <p:attrName>style.visibility</p:attrName>
                                        </p:attrNameLst>
                                      </p:cBhvr>
                                      <p:to>
                                        <p:strVal val="hidden"/>
                                      </p:to>
                                    </p:set>
                                  </p:childTnLst>
                                </p:cTn>
                              </p:par>
                            </p:childTnLst>
                          </p:cTn>
                        </p:par>
                        <p:par>
                          <p:cTn id="116" fill="hold">
                            <p:stCondLst>
                              <p:cond delay="93750"/>
                            </p:stCondLst>
                            <p:childTnLst>
                              <p:par>
                                <p:cTn id="117" presetID="10" presetClass="entr" presetSubtype="0" fill="hold" nodeType="after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750"/>
                                        <p:tgtEl>
                                          <p:spTgt spid="16"/>
                                        </p:tgtEl>
                                      </p:cBhvr>
                                    </p:animEffect>
                                  </p:childTnLst>
                                </p:cTn>
                              </p:par>
                            </p:childTnLst>
                          </p:cTn>
                        </p:par>
                        <p:par>
                          <p:cTn id="120" fill="hold">
                            <p:stCondLst>
                              <p:cond delay="94500"/>
                            </p:stCondLst>
                            <p:childTnLst>
                              <p:par>
                                <p:cTn id="121" presetID="10" presetClass="exit" presetSubtype="0" fill="hold" nodeType="afterEffect">
                                  <p:stCondLst>
                                    <p:cond delay="5000"/>
                                  </p:stCondLst>
                                  <p:childTnLst>
                                    <p:animEffect transition="out" filter="fade">
                                      <p:cBhvr>
                                        <p:cTn id="122" dur="750"/>
                                        <p:tgtEl>
                                          <p:spTgt spid="16"/>
                                        </p:tgtEl>
                                      </p:cBhvr>
                                    </p:animEffect>
                                    <p:set>
                                      <p:cBhvr>
                                        <p:cTn id="123" dur="1" fill="hold">
                                          <p:stCondLst>
                                            <p:cond delay="749"/>
                                          </p:stCondLst>
                                        </p:cTn>
                                        <p:tgtEl>
                                          <p:spTgt spid="16"/>
                                        </p:tgtEl>
                                        <p:attrNameLst>
                                          <p:attrName>style.visibility</p:attrName>
                                        </p:attrNameLst>
                                      </p:cBhvr>
                                      <p:to>
                                        <p:strVal val="hidden"/>
                                      </p:to>
                                    </p:set>
                                  </p:childTnLst>
                                </p:cTn>
                              </p:par>
                            </p:childTnLst>
                          </p:cTn>
                        </p:par>
                        <p:par>
                          <p:cTn id="124" fill="hold">
                            <p:stCondLst>
                              <p:cond delay="100250"/>
                            </p:stCondLst>
                            <p:childTnLst>
                              <p:par>
                                <p:cTn id="125" presetID="10" presetClass="entr" presetSubtype="0" fill="hold" nodeType="after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750"/>
                                        <p:tgtEl>
                                          <p:spTgt spid="17"/>
                                        </p:tgtEl>
                                      </p:cBhvr>
                                    </p:animEffect>
                                  </p:childTnLst>
                                </p:cTn>
                              </p:par>
                            </p:childTnLst>
                          </p:cTn>
                        </p:par>
                        <p:par>
                          <p:cTn id="128" fill="hold">
                            <p:stCondLst>
                              <p:cond delay="101000"/>
                            </p:stCondLst>
                            <p:childTnLst>
                              <p:par>
                                <p:cTn id="129" presetID="10" presetClass="exit" presetSubtype="0" fill="hold" nodeType="afterEffect">
                                  <p:stCondLst>
                                    <p:cond delay="5000"/>
                                  </p:stCondLst>
                                  <p:childTnLst>
                                    <p:animEffect transition="out" filter="fade">
                                      <p:cBhvr>
                                        <p:cTn id="130" dur="750"/>
                                        <p:tgtEl>
                                          <p:spTgt spid="17"/>
                                        </p:tgtEl>
                                      </p:cBhvr>
                                    </p:animEffect>
                                    <p:set>
                                      <p:cBhvr>
                                        <p:cTn id="131" dur="1" fill="hold">
                                          <p:stCondLst>
                                            <p:cond delay="749"/>
                                          </p:stCondLst>
                                        </p:cTn>
                                        <p:tgtEl>
                                          <p:spTgt spid="17"/>
                                        </p:tgtEl>
                                        <p:attrNameLst>
                                          <p:attrName>style.visibility</p:attrName>
                                        </p:attrNameLst>
                                      </p:cBhvr>
                                      <p:to>
                                        <p:strVal val="hidden"/>
                                      </p:to>
                                    </p:set>
                                  </p:childTnLst>
                                </p:cTn>
                              </p:par>
                            </p:childTnLst>
                          </p:cTn>
                        </p:par>
                        <p:par>
                          <p:cTn id="132" fill="hold">
                            <p:stCondLst>
                              <p:cond delay="106750"/>
                            </p:stCondLst>
                            <p:childTnLst>
                              <p:par>
                                <p:cTn id="133" presetID="10" presetClass="entr" presetSubtype="0" fill="hold" nodeType="afterEffect">
                                  <p:stCondLst>
                                    <p:cond delay="0"/>
                                  </p:stCondLst>
                                  <p:childTnLst>
                                    <p:set>
                                      <p:cBhvr>
                                        <p:cTn id="134" dur="1" fill="hold">
                                          <p:stCondLst>
                                            <p:cond delay="0"/>
                                          </p:stCondLst>
                                        </p:cTn>
                                        <p:tgtEl>
                                          <p:spTgt spid="18"/>
                                        </p:tgtEl>
                                        <p:attrNameLst>
                                          <p:attrName>style.visibility</p:attrName>
                                        </p:attrNameLst>
                                      </p:cBhvr>
                                      <p:to>
                                        <p:strVal val="visible"/>
                                      </p:to>
                                    </p:set>
                                    <p:animEffect transition="in" filter="fade">
                                      <p:cBhvr>
                                        <p:cTn id="135" dur="750"/>
                                        <p:tgtEl>
                                          <p:spTgt spid="18"/>
                                        </p:tgtEl>
                                      </p:cBhvr>
                                    </p:animEffect>
                                  </p:childTnLst>
                                </p:cTn>
                              </p:par>
                            </p:childTnLst>
                          </p:cTn>
                        </p:par>
                        <p:par>
                          <p:cTn id="136" fill="hold">
                            <p:stCondLst>
                              <p:cond delay="107500"/>
                            </p:stCondLst>
                            <p:childTnLst>
                              <p:par>
                                <p:cTn id="137" presetID="10" presetClass="exit" presetSubtype="0" fill="hold" nodeType="afterEffect">
                                  <p:stCondLst>
                                    <p:cond delay="5000"/>
                                  </p:stCondLst>
                                  <p:childTnLst>
                                    <p:animEffect transition="out" filter="fade">
                                      <p:cBhvr>
                                        <p:cTn id="138" dur="750"/>
                                        <p:tgtEl>
                                          <p:spTgt spid="18"/>
                                        </p:tgtEl>
                                      </p:cBhvr>
                                    </p:animEffect>
                                    <p:set>
                                      <p:cBhvr>
                                        <p:cTn id="139" dur="1" fill="hold">
                                          <p:stCondLst>
                                            <p:cond delay="749"/>
                                          </p:stCondLst>
                                        </p:cTn>
                                        <p:tgtEl>
                                          <p:spTgt spid="18"/>
                                        </p:tgtEl>
                                        <p:attrNameLst>
                                          <p:attrName>style.visibility</p:attrName>
                                        </p:attrNameLst>
                                      </p:cBhvr>
                                      <p:to>
                                        <p:strVal val="hidden"/>
                                      </p:to>
                                    </p:set>
                                  </p:childTnLst>
                                </p:cTn>
                              </p:par>
                            </p:childTnLst>
                          </p:cTn>
                        </p:par>
                        <p:par>
                          <p:cTn id="140" fill="hold">
                            <p:stCondLst>
                              <p:cond delay="113250"/>
                            </p:stCondLst>
                            <p:childTnLst>
                              <p:par>
                                <p:cTn id="141" presetID="10" presetClass="entr" presetSubtype="0" fill="hold" nodeType="afterEffect">
                                  <p:stCondLst>
                                    <p:cond delay="0"/>
                                  </p:stCondLst>
                                  <p:childTnLst>
                                    <p:set>
                                      <p:cBhvr>
                                        <p:cTn id="142" dur="1" fill="hold">
                                          <p:stCondLst>
                                            <p:cond delay="0"/>
                                          </p:stCondLst>
                                        </p:cTn>
                                        <p:tgtEl>
                                          <p:spTgt spid="19"/>
                                        </p:tgtEl>
                                        <p:attrNameLst>
                                          <p:attrName>style.visibility</p:attrName>
                                        </p:attrNameLst>
                                      </p:cBhvr>
                                      <p:to>
                                        <p:strVal val="visible"/>
                                      </p:to>
                                    </p:set>
                                    <p:animEffect transition="in" filter="fade">
                                      <p:cBhvr>
                                        <p:cTn id="143" dur="750"/>
                                        <p:tgtEl>
                                          <p:spTgt spid="19"/>
                                        </p:tgtEl>
                                      </p:cBhvr>
                                    </p:animEffect>
                                  </p:childTnLst>
                                </p:cTn>
                              </p:par>
                            </p:childTnLst>
                          </p:cTn>
                        </p:par>
                        <p:par>
                          <p:cTn id="144" fill="hold">
                            <p:stCondLst>
                              <p:cond delay="114000"/>
                            </p:stCondLst>
                            <p:childTnLst>
                              <p:par>
                                <p:cTn id="145" presetID="10" presetClass="exit" presetSubtype="0" fill="hold" nodeType="afterEffect">
                                  <p:stCondLst>
                                    <p:cond delay="5000"/>
                                  </p:stCondLst>
                                  <p:childTnLst>
                                    <p:animEffect transition="out" filter="fade">
                                      <p:cBhvr>
                                        <p:cTn id="146" dur="750"/>
                                        <p:tgtEl>
                                          <p:spTgt spid="19"/>
                                        </p:tgtEl>
                                      </p:cBhvr>
                                    </p:animEffect>
                                    <p:set>
                                      <p:cBhvr>
                                        <p:cTn id="147" dur="1" fill="hold">
                                          <p:stCondLst>
                                            <p:cond delay="749"/>
                                          </p:stCondLst>
                                        </p:cTn>
                                        <p:tgtEl>
                                          <p:spTgt spid="19"/>
                                        </p:tgtEl>
                                        <p:attrNameLst>
                                          <p:attrName>style.visibility</p:attrName>
                                        </p:attrNameLst>
                                      </p:cBhvr>
                                      <p:to>
                                        <p:strVal val="hidden"/>
                                      </p:to>
                                    </p:set>
                                  </p:childTnLst>
                                </p:cTn>
                              </p:par>
                            </p:childTnLst>
                          </p:cTn>
                        </p:par>
                        <p:par>
                          <p:cTn id="148" fill="hold">
                            <p:stCondLst>
                              <p:cond delay="119750"/>
                            </p:stCondLst>
                            <p:childTnLst>
                              <p:par>
                                <p:cTn id="149" presetID="10" presetClass="entr" presetSubtype="0" fill="hold"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750"/>
                                        <p:tgtEl>
                                          <p:spTgt spid="20"/>
                                        </p:tgtEl>
                                      </p:cBhvr>
                                    </p:animEffect>
                                  </p:childTnLst>
                                </p:cTn>
                              </p:par>
                            </p:childTnLst>
                          </p:cTn>
                        </p:par>
                        <p:par>
                          <p:cTn id="152" fill="hold">
                            <p:stCondLst>
                              <p:cond delay="120500"/>
                            </p:stCondLst>
                            <p:childTnLst>
                              <p:par>
                                <p:cTn id="153" presetID="10" presetClass="exit" presetSubtype="0" fill="hold" nodeType="afterEffect">
                                  <p:stCondLst>
                                    <p:cond delay="5000"/>
                                  </p:stCondLst>
                                  <p:childTnLst>
                                    <p:animEffect transition="out" filter="fade">
                                      <p:cBhvr>
                                        <p:cTn id="154" dur="750"/>
                                        <p:tgtEl>
                                          <p:spTgt spid="20"/>
                                        </p:tgtEl>
                                      </p:cBhvr>
                                    </p:animEffect>
                                    <p:set>
                                      <p:cBhvr>
                                        <p:cTn id="155" dur="1" fill="hold">
                                          <p:stCondLst>
                                            <p:cond delay="749"/>
                                          </p:stCondLst>
                                        </p:cTn>
                                        <p:tgtEl>
                                          <p:spTgt spid="20"/>
                                        </p:tgtEl>
                                        <p:attrNameLst>
                                          <p:attrName>style.visibility</p:attrName>
                                        </p:attrNameLst>
                                      </p:cBhvr>
                                      <p:to>
                                        <p:strVal val="hidden"/>
                                      </p:to>
                                    </p:set>
                                  </p:childTnLst>
                                </p:cTn>
                              </p:par>
                            </p:childTnLst>
                          </p:cTn>
                        </p:par>
                        <p:par>
                          <p:cTn id="156" fill="hold">
                            <p:stCondLst>
                              <p:cond delay="126250"/>
                            </p:stCondLst>
                            <p:childTnLst>
                              <p:par>
                                <p:cTn id="157" presetID="10" presetClass="entr" presetSubtype="0" fill="hold" nodeType="after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750"/>
                                        <p:tgtEl>
                                          <p:spTgt spid="21"/>
                                        </p:tgtEl>
                                      </p:cBhvr>
                                    </p:animEffect>
                                  </p:childTnLst>
                                </p:cTn>
                              </p:par>
                            </p:childTnLst>
                          </p:cTn>
                        </p:par>
                        <p:par>
                          <p:cTn id="160" fill="hold">
                            <p:stCondLst>
                              <p:cond delay="127000"/>
                            </p:stCondLst>
                            <p:childTnLst>
                              <p:par>
                                <p:cTn id="161" presetID="10" presetClass="exit" presetSubtype="0" fill="hold" nodeType="afterEffect">
                                  <p:stCondLst>
                                    <p:cond delay="5000"/>
                                  </p:stCondLst>
                                  <p:childTnLst>
                                    <p:animEffect transition="out" filter="fade">
                                      <p:cBhvr>
                                        <p:cTn id="162" dur="750"/>
                                        <p:tgtEl>
                                          <p:spTgt spid="21"/>
                                        </p:tgtEl>
                                      </p:cBhvr>
                                    </p:animEffect>
                                    <p:set>
                                      <p:cBhvr>
                                        <p:cTn id="163" dur="1" fill="hold">
                                          <p:stCondLst>
                                            <p:cond delay="749"/>
                                          </p:stCondLst>
                                        </p:cTn>
                                        <p:tgtEl>
                                          <p:spTgt spid="21"/>
                                        </p:tgtEl>
                                        <p:attrNameLst>
                                          <p:attrName>style.visibility</p:attrName>
                                        </p:attrNameLst>
                                      </p:cBhvr>
                                      <p:to>
                                        <p:strVal val="hidden"/>
                                      </p:to>
                                    </p:set>
                                  </p:childTnLst>
                                </p:cTn>
                              </p:par>
                            </p:childTnLst>
                          </p:cTn>
                        </p:par>
                        <p:par>
                          <p:cTn id="164" fill="hold">
                            <p:stCondLst>
                              <p:cond delay="132750"/>
                            </p:stCondLst>
                            <p:childTnLst>
                              <p:par>
                                <p:cTn id="165" presetID="10" presetClass="entr" presetSubtype="0" fill="hold" nodeType="afterEffect">
                                  <p:stCondLst>
                                    <p:cond delay="0"/>
                                  </p:stCondLst>
                                  <p:childTnLst>
                                    <p:set>
                                      <p:cBhvr>
                                        <p:cTn id="166" dur="1" fill="hold">
                                          <p:stCondLst>
                                            <p:cond delay="0"/>
                                          </p:stCondLst>
                                        </p:cTn>
                                        <p:tgtEl>
                                          <p:spTgt spid="22"/>
                                        </p:tgtEl>
                                        <p:attrNameLst>
                                          <p:attrName>style.visibility</p:attrName>
                                        </p:attrNameLst>
                                      </p:cBhvr>
                                      <p:to>
                                        <p:strVal val="visible"/>
                                      </p:to>
                                    </p:set>
                                    <p:animEffect transition="in" filter="fade">
                                      <p:cBhvr>
                                        <p:cTn id="167" dur="750"/>
                                        <p:tgtEl>
                                          <p:spTgt spid="22"/>
                                        </p:tgtEl>
                                      </p:cBhvr>
                                    </p:animEffect>
                                  </p:childTnLst>
                                </p:cTn>
                              </p:par>
                            </p:childTnLst>
                          </p:cTn>
                        </p:par>
                        <p:par>
                          <p:cTn id="168" fill="hold">
                            <p:stCondLst>
                              <p:cond delay="133500"/>
                            </p:stCondLst>
                            <p:childTnLst>
                              <p:par>
                                <p:cTn id="169" presetID="10" presetClass="exit" presetSubtype="0" fill="hold" nodeType="afterEffect">
                                  <p:stCondLst>
                                    <p:cond delay="5000"/>
                                  </p:stCondLst>
                                  <p:childTnLst>
                                    <p:animEffect transition="out" filter="fade">
                                      <p:cBhvr>
                                        <p:cTn id="170" dur="750"/>
                                        <p:tgtEl>
                                          <p:spTgt spid="22"/>
                                        </p:tgtEl>
                                      </p:cBhvr>
                                    </p:animEffect>
                                    <p:set>
                                      <p:cBhvr>
                                        <p:cTn id="171" dur="1" fill="hold">
                                          <p:stCondLst>
                                            <p:cond delay="749"/>
                                          </p:stCondLst>
                                        </p:cTn>
                                        <p:tgtEl>
                                          <p:spTgt spid="22"/>
                                        </p:tgtEl>
                                        <p:attrNameLst>
                                          <p:attrName>style.visibility</p:attrName>
                                        </p:attrNameLst>
                                      </p:cBhvr>
                                      <p:to>
                                        <p:strVal val="hidden"/>
                                      </p:to>
                                    </p:set>
                                  </p:childTnLst>
                                </p:cTn>
                              </p:par>
                            </p:childTnLst>
                          </p:cTn>
                        </p:par>
                        <p:par>
                          <p:cTn id="172" fill="hold">
                            <p:stCondLst>
                              <p:cond delay="139250"/>
                            </p:stCondLst>
                            <p:childTnLst>
                              <p:par>
                                <p:cTn id="173" presetID="10" presetClass="entr" presetSubtype="0" fill="hold" nodeType="after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fade">
                                      <p:cBhvr>
                                        <p:cTn id="175" dur="750"/>
                                        <p:tgtEl>
                                          <p:spTgt spid="24"/>
                                        </p:tgtEl>
                                      </p:cBhvr>
                                    </p:animEffect>
                                  </p:childTnLst>
                                </p:cTn>
                              </p:par>
                            </p:childTnLst>
                          </p:cTn>
                        </p:par>
                        <p:par>
                          <p:cTn id="176" fill="hold">
                            <p:stCondLst>
                              <p:cond delay="140000"/>
                            </p:stCondLst>
                            <p:childTnLst>
                              <p:par>
                                <p:cTn id="177" presetID="10" presetClass="exit" presetSubtype="0" fill="hold" nodeType="afterEffect">
                                  <p:stCondLst>
                                    <p:cond delay="5000"/>
                                  </p:stCondLst>
                                  <p:childTnLst>
                                    <p:animEffect transition="out" filter="fade">
                                      <p:cBhvr>
                                        <p:cTn id="178" dur="750"/>
                                        <p:tgtEl>
                                          <p:spTgt spid="24"/>
                                        </p:tgtEl>
                                      </p:cBhvr>
                                    </p:animEffect>
                                    <p:set>
                                      <p:cBhvr>
                                        <p:cTn id="179" dur="1" fill="hold">
                                          <p:stCondLst>
                                            <p:cond delay="749"/>
                                          </p:stCondLst>
                                        </p:cTn>
                                        <p:tgtEl>
                                          <p:spTgt spid="24"/>
                                        </p:tgtEl>
                                        <p:attrNameLst>
                                          <p:attrName>style.visibility</p:attrName>
                                        </p:attrNameLst>
                                      </p:cBhvr>
                                      <p:to>
                                        <p:strVal val="hidden"/>
                                      </p:to>
                                    </p:set>
                                  </p:childTnLst>
                                </p:cTn>
                              </p:par>
                            </p:childTnLst>
                          </p:cTn>
                        </p:par>
                        <p:par>
                          <p:cTn id="180" fill="hold">
                            <p:stCondLst>
                              <p:cond delay="145750"/>
                            </p:stCondLst>
                            <p:childTnLst>
                              <p:par>
                                <p:cTn id="181" presetID="10" presetClass="entr" presetSubtype="0" fill="hold" nodeType="afterEffect">
                                  <p:stCondLst>
                                    <p:cond delay="0"/>
                                  </p:stCondLst>
                                  <p:childTnLst>
                                    <p:set>
                                      <p:cBhvr>
                                        <p:cTn id="182" dur="1" fill="hold">
                                          <p:stCondLst>
                                            <p:cond delay="0"/>
                                          </p:stCondLst>
                                        </p:cTn>
                                        <p:tgtEl>
                                          <p:spTgt spid="25"/>
                                        </p:tgtEl>
                                        <p:attrNameLst>
                                          <p:attrName>style.visibility</p:attrName>
                                        </p:attrNameLst>
                                      </p:cBhvr>
                                      <p:to>
                                        <p:strVal val="visible"/>
                                      </p:to>
                                    </p:set>
                                    <p:animEffect transition="in" filter="fade">
                                      <p:cBhvr>
                                        <p:cTn id="183" dur="750"/>
                                        <p:tgtEl>
                                          <p:spTgt spid="25"/>
                                        </p:tgtEl>
                                      </p:cBhvr>
                                    </p:animEffect>
                                  </p:childTnLst>
                                </p:cTn>
                              </p:par>
                            </p:childTnLst>
                          </p:cTn>
                        </p:par>
                        <p:par>
                          <p:cTn id="184" fill="hold">
                            <p:stCondLst>
                              <p:cond delay="146500"/>
                            </p:stCondLst>
                            <p:childTnLst>
                              <p:par>
                                <p:cTn id="185" presetID="10" presetClass="exit" presetSubtype="0" fill="hold" nodeType="afterEffect">
                                  <p:stCondLst>
                                    <p:cond delay="20000"/>
                                  </p:stCondLst>
                                  <p:childTnLst>
                                    <p:animEffect transition="out" filter="fade">
                                      <p:cBhvr>
                                        <p:cTn id="186" dur="750"/>
                                        <p:tgtEl>
                                          <p:spTgt spid="25"/>
                                        </p:tgtEl>
                                      </p:cBhvr>
                                    </p:animEffect>
                                    <p:set>
                                      <p:cBhvr>
                                        <p:cTn id="187" dur="1" fill="hold">
                                          <p:stCondLst>
                                            <p:cond delay="749"/>
                                          </p:stCondLst>
                                        </p:cTn>
                                        <p:tgtEl>
                                          <p:spTgt spid="25"/>
                                        </p:tgtEl>
                                        <p:attrNameLst>
                                          <p:attrName>style.visibility</p:attrName>
                                        </p:attrNameLst>
                                      </p:cBhvr>
                                      <p:to>
                                        <p:strVal val="hidden"/>
                                      </p:to>
                                    </p:set>
                                  </p:childTnLst>
                                </p:cTn>
                              </p:par>
                            </p:childTnLst>
                          </p:cTn>
                        </p:par>
                        <p:par>
                          <p:cTn id="188" fill="hold">
                            <p:stCondLst>
                              <p:cond delay="167250"/>
                            </p:stCondLst>
                            <p:childTnLst>
                              <p:par>
                                <p:cTn id="189" presetID="10" presetClass="entr" presetSubtype="0" fill="hold" nodeType="afterEffect">
                                  <p:stCondLst>
                                    <p:cond delay="0"/>
                                  </p:stCondLst>
                                  <p:childTnLst>
                                    <p:set>
                                      <p:cBhvr>
                                        <p:cTn id="190" dur="1" fill="hold">
                                          <p:stCondLst>
                                            <p:cond delay="0"/>
                                          </p:stCondLst>
                                        </p:cTn>
                                        <p:tgtEl>
                                          <p:spTgt spid="26"/>
                                        </p:tgtEl>
                                        <p:attrNameLst>
                                          <p:attrName>style.visibility</p:attrName>
                                        </p:attrNameLst>
                                      </p:cBhvr>
                                      <p:to>
                                        <p:strVal val="visible"/>
                                      </p:to>
                                    </p:set>
                                    <p:animEffect transition="in" filter="fade">
                                      <p:cBhvr>
                                        <p:cTn id="191" dur="750"/>
                                        <p:tgtEl>
                                          <p:spTgt spid="26"/>
                                        </p:tgtEl>
                                      </p:cBhvr>
                                    </p:animEffect>
                                  </p:childTnLst>
                                </p:cTn>
                              </p:par>
                            </p:childTnLst>
                          </p:cTn>
                        </p:par>
                        <p:par>
                          <p:cTn id="192" fill="hold">
                            <p:stCondLst>
                              <p:cond delay="168000"/>
                            </p:stCondLst>
                            <p:childTnLst>
                              <p:par>
                                <p:cTn id="193" presetID="10" presetClass="exit" presetSubtype="0" fill="remove" nodeType="afterEffect">
                                  <p:stCondLst>
                                    <p:cond delay="5000"/>
                                  </p:stCondLst>
                                  <p:childTnLst>
                                    <p:animEffect transition="out" filter="fade">
                                      <p:cBhvr>
                                        <p:cTn id="194" dur="750"/>
                                        <p:tgtEl>
                                          <p:spTgt spid="26"/>
                                        </p:tgtEl>
                                      </p:cBhvr>
                                    </p:animEffect>
                                    <p:set>
                                      <p:cBhvr>
                                        <p:cTn id="195" dur="1" fill="hold">
                                          <p:stCondLst>
                                            <p:cond delay="74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6</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876390481"/>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972958" y="575837"/>
          <a:ext cx="1663700" cy="1487805"/>
        </p:xfrm>
        <a:graphic>
          <a:graphicData uri="http://schemas.openxmlformats.org/drawingml/2006/table">
            <a:tbl>
              <a:tblPr>
                <a:tableStyleId>{5C22544A-7EE6-4342-B048-85BDC9FD1C3A}</a:tableStyleId>
              </a:tblPr>
              <a:tblGrid>
                <a:gridCol w="836603">
                  <a:extLst>
                    <a:ext uri="{9D8B030D-6E8A-4147-A177-3AD203B41FA5}">
                      <a16:colId xmlns:a16="http://schemas.microsoft.com/office/drawing/2014/main" val="20000"/>
                    </a:ext>
                  </a:extLst>
                </a:gridCol>
                <a:gridCol w="827097">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tblSpecies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spp_UID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spp_Name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bluegill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redear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black bullhead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walleye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white bass</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nvGraphicFramePr>
        <p:xfrm>
          <a:off x="2362200" y="1319740"/>
          <a:ext cx="1473200" cy="762000"/>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tblGears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gear_UID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gear_Name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Trap Net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Gill Net</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533400" y="381000"/>
          <a:ext cx="8229601" cy="1718838"/>
        </p:xfrm>
        <a:graphic>
          <a:graphicData uri="http://schemas.openxmlformats.org/drawingml/2006/table">
            <a:tbl>
              <a:tblPr>
                <a:tableStyleId>{5C22544A-7EE6-4342-B048-85BDC9FD1C3A}</a:tableStyleId>
              </a:tblPr>
              <a:tblGrid>
                <a:gridCol w="864082">
                  <a:extLst>
                    <a:ext uri="{9D8B030D-6E8A-4147-A177-3AD203B41FA5}">
                      <a16:colId xmlns:a16="http://schemas.microsoft.com/office/drawing/2014/main" val="20000"/>
                    </a:ext>
                  </a:extLst>
                </a:gridCol>
                <a:gridCol w="770387">
                  <a:extLst>
                    <a:ext uri="{9D8B030D-6E8A-4147-A177-3AD203B41FA5}">
                      <a16:colId xmlns:a16="http://schemas.microsoft.com/office/drawing/2014/main" val="20001"/>
                    </a:ext>
                  </a:extLst>
                </a:gridCol>
                <a:gridCol w="897917">
                  <a:extLst>
                    <a:ext uri="{9D8B030D-6E8A-4147-A177-3AD203B41FA5}">
                      <a16:colId xmlns:a16="http://schemas.microsoft.com/office/drawing/2014/main" val="20002"/>
                    </a:ext>
                  </a:extLst>
                </a:gridCol>
                <a:gridCol w="864082">
                  <a:extLst>
                    <a:ext uri="{9D8B030D-6E8A-4147-A177-3AD203B41FA5}">
                      <a16:colId xmlns:a16="http://schemas.microsoft.com/office/drawing/2014/main" val="20003"/>
                    </a:ext>
                  </a:extLst>
                </a:gridCol>
                <a:gridCol w="835453">
                  <a:extLst>
                    <a:ext uri="{9D8B030D-6E8A-4147-A177-3AD203B41FA5}">
                      <a16:colId xmlns:a16="http://schemas.microsoft.com/office/drawing/2014/main" val="20004"/>
                    </a:ext>
                  </a:extLst>
                </a:gridCol>
                <a:gridCol w="499710">
                  <a:extLst>
                    <a:ext uri="{9D8B030D-6E8A-4147-A177-3AD203B41FA5}">
                      <a16:colId xmlns:a16="http://schemas.microsoft.com/office/drawing/2014/main" val="20005"/>
                    </a:ext>
                  </a:extLst>
                </a:gridCol>
                <a:gridCol w="499710">
                  <a:extLst>
                    <a:ext uri="{9D8B030D-6E8A-4147-A177-3AD203B41FA5}">
                      <a16:colId xmlns:a16="http://schemas.microsoft.com/office/drawing/2014/main" val="20006"/>
                    </a:ext>
                  </a:extLst>
                </a:gridCol>
                <a:gridCol w="499710">
                  <a:extLst>
                    <a:ext uri="{9D8B030D-6E8A-4147-A177-3AD203B41FA5}">
                      <a16:colId xmlns:a16="http://schemas.microsoft.com/office/drawing/2014/main" val="20007"/>
                    </a:ext>
                  </a:extLst>
                </a:gridCol>
                <a:gridCol w="499710">
                  <a:extLst>
                    <a:ext uri="{9D8B030D-6E8A-4147-A177-3AD203B41FA5}">
                      <a16:colId xmlns:a16="http://schemas.microsoft.com/office/drawing/2014/main" val="20008"/>
                    </a:ext>
                  </a:extLst>
                </a:gridCol>
                <a:gridCol w="499710">
                  <a:extLst>
                    <a:ext uri="{9D8B030D-6E8A-4147-A177-3AD203B41FA5}">
                      <a16:colId xmlns:a16="http://schemas.microsoft.com/office/drawing/2014/main" val="20009"/>
                    </a:ext>
                  </a:extLst>
                </a:gridCol>
                <a:gridCol w="499710">
                  <a:extLst>
                    <a:ext uri="{9D8B030D-6E8A-4147-A177-3AD203B41FA5}">
                      <a16:colId xmlns:a16="http://schemas.microsoft.com/office/drawing/2014/main" val="20010"/>
                    </a:ext>
                  </a:extLst>
                </a:gridCol>
                <a:gridCol w="499710">
                  <a:extLst>
                    <a:ext uri="{9D8B030D-6E8A-4147-A177-3AD203B41FA5}">
                      <a16:colId xmlns:a16="http://schemas.microsoft.com/office/drawing/2014/main" val="20011"/>
                    </a:ext>
                  </a:extLst>
                </a:gridCol>
                <a:gridCol w="499710">
                  <a:extLst>
                    <a:ext uri="{9D8B030D-6E8A-4147-A177-3AD203B41FA5}">
                      <a16:colId xmlns:a16="http://schemas.microsoft.com/office/drawing/2014/main" val="20012"/>
                    </a:ext>
                  </a:extLst>
                </a:gridCol>
              </a:tblGrid>
              <a:tr h="156258">
                <a:tc>
                  <a:txBody>
                    <a:bodyPr/>
                    <a:lstStyle/>
                    <a:p>
                      <a:pPr algn="l" fontAlgn="b"/>
                      <a:r>
                        <a:rPr lang="en-US" sz="900" u="none" strike="noStrike">
                          <a:effectLst/>
                        </a:rPr>
                        <a:t>date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lake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site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gear</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species</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length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weight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age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a3</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a4</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edge</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0"/>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210</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1"/>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490</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2"/>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284</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292</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3"/>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West end of dam</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142</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4"/>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138</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5"/>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6"/>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Big Creek mouth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168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188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7"/>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Mallard Cove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355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476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484</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8"/>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Whitetail Point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686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321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105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289</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9"/>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Bobber Bay</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312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211</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230</a:t>
                      </a:r>
                      <a:endParaRPr lang="en-US" sz="900" b="0" i="0" u="none" strike="noStrike" dirty="0">
                        <a:solidFill>
                          <a:srgbClr val="000000"/>
                        </a:solidFill>
                        <a:effectLst/>
                        <a:latin typeface="Calibri"/>
                      </a:endParaRPr>
                    </a:p>
                  </a:txBody>
                  <a:tcPr marL="7813" marR="7813" marT="7813"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1784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11111E-6 3.33333E-6 L 0.00278 0.12986 " pathEditMode="relative" rAng="0" ptsTypes="AA">
                                      <p:cBhvr>
                                        <p:cTn id="6" dur="2000" fill="hold"/>
                                        <p:tgtEl>
                                          <p:spTgt spid="5"/>
                                        </p:tgtEl>
                                        <p:attrNameLst>
                                          <p:attrName>ppt_x</p:attrName>
                                          <p:attrName>ppt_y</p:attrName>
                                        </p:attrNameLst>
                                      </p:cBhvr>
                                      <p:rCtr x="139" y="648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78 0.12986 L 0.33611 0.68541 " pathEditMode="relative" rAng="0" ptsTypes="AA">
                                      <p:cBhvr>
                                        <p:cTn id="10" dur="2000" fill="hold"/>
                                        <p:tgtEl>
                                          <p:spTgt spid="5"/>
                                        </p:tgtEl>
                                        <p:attrNameLst>
                                          <p:attrName>ppt_x</p:attrName>
                                          <p:attrName>ppt_y</p:attrName>
                                        </p:attrNameLst>
                                      </p:cBhvr>
                                      <p:rCtr x="16667" y="27778"/>
                                    </p:animMotion>
                                  </p:childTnLst>
                                </p:cTn>
                              </p:par>
                              <p:par>
                                <p:cTn id="11" presetID="42" presetClass="path" presetSubtype="0" accel="50000" decel="50000" fill="hold" nodeType="withEffect">
                                  <p:stCondLst>
                                    <p:cond delay="0"/>
                                  </p:stCondLst>
                                  <p:childTnLst>
                                    <p:animMotion origin="layout" path="M -8.33333E-7 -1.11111E-6 L -0.00052 0.25208 " pathEditMode="relative" rAng="0" ptsTypes="AA">
                                      <p:cBhvr>
                                        <p:cTn id="12" dur="2000" fill="hold"/>
                                        <p:tgtEl>
                                          <p:spTgt spid="6"/>
                                        </p:tgtEl>
                                        <p:attrNameLst>
                                          <p:attrName>ppt_x</p:attrName>
                                          <p:attrName>ppt_y</p:attrName>
                                        </p:attrNameLst>
                                      </p:cBhvr>
                                      <p:rCtr x="-35" y="12593"/>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00052 0.25208 L 0.36615 0.67986 " pathEditMode="relative" rAng="0" ptsTypes="AA">
                                      <p:cBhvr>
                                        <p:cTn id="16" dur="2000" fill="hold"/>
                                        <p:tgtEl>
                                          <p:spTgt spid="6"/>
                                        </p:tgtEl>
                                        <p:attrNameLst>
                                          <p:attrName>ppt_x</p:attrName>
                                          <p:attrName>ppt_y</p:attrName>
                                        </p:attrNameLst>
                                      </p:cBhvr>
                                      <p:rCtr x="18333" y="2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nvGraphicFramePr>
        <p:xfrm>
          <a:off x="1066800" y="5979049"/>
          <a:ext cx="1676400" cy="76200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tblLakes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lake_UID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lake_Name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Round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Square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609600" y="362568"/>
          <a:ext cx="2730500" cy="1714500"/>
        </p:xfrm>
        <a:graphic>
          <a:graphicData uri="http://schemas.openxmlformats.org/drawingml/2006/table">
            <a:tbl>
              <a:tblPr>
                <a:tableStyleId>{5C22544A-7EE6-4342-B048-85BDC9FD1C3A}</a:tableStyleId>
              </a:tblPr>
              <a:tblGrid>
                <a:gridCol w="837226">
                  <a:extLst>
                    <a:ext uri="{9D8B030D-6E8A-4147-A177-3AD203B41FA5}">
                      <a16:colId xmlns:a16="http://schemas.microsoft.com/office/drawing/2014/main" val="20000"/>
                    </a:ext>
                  </a:extLst>
                </a:gridCol>
                <a:gridCol w="827713">
                  <a:extLst>
                    <a:ext uri="{9D8B030D-6E8A-4147-A177-3AD203B41FA5}">
                      <a16:colId xmlns:a16="http://schemas.microsoft.com/office/drawing/2014/main" val="20001"/>
                    </a:ext>
                  </a:extLst>
                </a:gridCol>
                <a:gridCol w="1065561">
                  <a:extLst>
                    <a:ext uri="{9D8B030D-6E8A-4147-A177-3AD203B41FA5}">
                      <a16:colId xmlns:a16="http://schemas.microsoft.com/office/drawing/2014/main" val="20002"/>
                    </a:ext>
                  </a:extLst>
                </a:gridCol>
              </a:tblGrid>
              <a:tr h="190500">
                <a:tc gridSpan="3">
                  <a:txBody>
                    <a:bodyPr/>
                    <a:lstStyle/>
                    <a:p>
                      <a:pPr algn="ctr" fontAlgn="b"/>
                      <a:r>
                        <a:rPr lang="en-US" sz="1100" u="none" strike="noStrike" dirty="0" err="1">
                          <a:effectLst/>
                        </a:rPr>
                        <a:t>tblSites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site_UID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Site_lakeUID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site_Name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Loon Point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Pintail Bay</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West end of dam</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Big Creek mouth</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Mallard Cove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Whitetail Point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Bobber Bay</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nvGraphicFramePr>
        <p:xfrm>
          <a:off x="457200" y="304800"/>
          <a:ext cx="8229597" cy="1830037"/>
        </p:xfrm>
        <a:graphic>
          <a:graphicData uri="http://schemas.openxmlformats.org/drawingml/2006/table">
            <a:tbl>
              <a:tblPr>
                <a:tableStyleId>{5C22544A-7EE6-4342-B048-85BDC9FD1C3A}</a:tableStyleId>
              </a:tblPr>
              <a:tblGrid>
                <a:gridCol w="919942">
                  <a:extLst>
                    <a:ext uri="{9D8B030D-6E8A-4147-A177-3AD203B41FA5}">
                      <a16:colId xmlns:a16="http://schemas.microsoft.com/office/drawing/2014/main" val="20000"/>
                    </a:ext>
                  </a:extLst>
                </a:gridCol>
                <a:gridCol w="820189">
                  <a:extLst>
                    <a:ext uri="{9D8B030D-6E8A-4147-A177-3AD203B41FA5}">
                      <a16:colId xmlns:a16="http://schemas.microsoft.com/office/drawing/2014/main" val="20001"/>
                    </a:ext>
                  </a:extLst>
                </a:gridCol>
                <a:gridCol w="955964">
                  <a:extLst>
                    <a:ext uri="{9D8B030D-6E8A-4147-A177-3AD203B41FA5}">
                      <a16:colId xmlns:a16="http://schemas.microsoft.com/office/drawing/2014/main" val="20002"/>
                    </a:ext>
                  </a:extLst>
                </a:gridCol>
                <a:gridCol w="919942">
                  <a:extLst>
                    <a:ext uri="{9D8B030D-6E8A-4147-A177-3AD203B41FA5}">
                      <a16:colId xmlns:a16="http://schemas.microsoft.com/office/drawing/2014/main" val="20003"/>
                    </a:ext>
                  </a:extLst>
                </a:gridCol>
                <a:gridCol w="889462">
                  <a:extLst>
                    <a:ext uri="{9D8B030D-6E8A-4147-A177-3AD203B41FA5}">
                      <a16:colId xmlns:a16="http://schemas.microsoft.com/office/drawing/2014/main" val="20004"/>
                    </a:ext>
                  </a:extLst>
                </a:gridCol>
                <a:gridCol w="532014">
                  <a:extLst>
                    <a:ext uri="{9D8B030D-6E8A-4147-A177-3AD203B41FA5}">
                      <a16:colId xmlns:a16="http://schemas.microsoft.com/office/drawing/2014/main" val="20005"/>
                    </a:ext>
                  </a:extLst>
                </a:gridCol>
                <a:gridCol w="532014">
                  <a:extLst>
                    <a:ext uri="{9D8B030D-6E8A-4147-A177-3AD203B41FA5}">
                      <a16:colId xmlns:a16="http://schemas.microsoft.com/office/drawing/2014/main" val="20006"/>
                    </a:ext>
                  </a:extLst>
                </a:gridCol>
                <a:gridCol w="532014">
                  <a:extLst>
                    <a:ext uri="{9D8B030D-6E8A-4147-A177-3AD203B41FA5}">
                      <a16:colId xmlns:a16="http://schemas.microsoft.com/office/drawing/2014/main" val="20007"/>
                    </a:ext>
                  </a:extLst>
                </a:gridCol>
                <a:gridCol w="532014">
                  <a:extLst>
                    <a:ext uri="{9D8B030D-6E8A-4147-A177-3AD203B41FA5}">
                      <a16:colId xmlns:a16="http://schemas.microsoft.com/office/drawing/2014/main" val="20008"/>
                    </a:ext>
                  </a:extLst>
                </a:gridCol>
                <a:gridCol w="532014">
                  <a:extLst>
                    <a:ext uri="{9D8B030D-6E8A-4147-A177-3AD203B41FA5}">
                      <a16:colId xmlns:a16="http://schemas.microsoft.com/office/drawing/2014/main" val="20009"/>
                    </a:ext>
                  </a:extLst>
                </a:gridCol>
                <a:gridCol w="532014">
                  <a:extLst>
                    <a:ext uri="{9D8B030D-6E8A-4147-A177-3AD203B41FA5}">
                      <a16:colId xmlns:a16="http://schemas.microsoft.com/office/drawing/2014/main" val="20010"/>
                    </a:ext>
                  </a:extLst>
                </a:gridCol>
                <a:gridCol w="532014">
                  <a:extLst>
                    <a:ext uri="{9D8B030D-6E8A-4147-A177-3AD203B41FA5}">
                      <a16:colId xmlns:a16="http://schemas.microsoft.com/office/drawing/2014/main" val="20011"/>
                    </a:ext>
                  </a:extLst>
                </a:gridCol>
              </a:tblGrid>
              <a:tr h="166367">
                <a:tc>
                  <a:txBody>
                    <a:bodyPr/>
                    <a:lstStyle/>
                    <a:p>
                      <a:pPr algn="l" fontAlgn="b"/>
                      <a:r>
                        <a:rPr lang="en-US" sz="1000" u="none" strike="noStrike">
                          <a:effectLst/>
                        </a:rPr>
                        <a:t>date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site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gear</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species</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length</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weight</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age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edge</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0"/>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210</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1"/>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490</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2"/>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284</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292</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3"/>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142</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4"/>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138</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5"/>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6"/>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168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188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7"/>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355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476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484</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8"/>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6</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686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321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105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289</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9"/>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7</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312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211</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230</a:t>
                      </a:r>
                      <a:endParaRPr lang="en-US" sz="1000" b="0" i="0" u="none" strike="noStrike" dirty="0">
                        <a:solidFill>
                          <a:srgbClr val="000000"/>
                        </a:solidFill>
                        <a:effectLst/>
                        <a:latin typeface="Calibri"/>
                      </a:endParaRPr>
                    </a:p>
                  </a:txBody>
                  <a:tcPr marL="8318" marR="8318" marT="8318" marB="0" anchor="b"/>
                </a:tc>
                <a:extLst>
                  <a:ext uri="{0D108BD9-81ED-4DB2-BD59-A6C34878D82A}">
                    <a16:rowId xmlns:a16="http://schemas.microsoft.com/office/drawing/2014/main" val="10010"/>
                  </a:ext>
                </a:extLst>
              </a:tr>
            </a:tbl>
          </a:graphicData>
        </a:graphic>
      </p:graphicFrame>
      <p:graphicFrame>
        <p:nvGraphicFramePr>
          <p:cNvPr id="12" name="Table 11"/>
          <p:cNvGraphicFramePr>
            <a:graphicFrameLocks noGrp="1"/>
          </p:cNvGraphicFramePr>
          <p:nvPr/>
        </p:nvGraphicFramePr>
        <p:xfrm>
          <a:off x="5414434" y="5981700"/>
          <a:ext cx="1473200" cy="762000"/>
        </p:xfrm>
        <a:graphic>
          <a:graphicData uri="http://schemas.openxmlformats.org/drawingml/2006/table">
            <a:tbl>
              <a:tblPr>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tblGears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gear_UID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gear_Name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Trap Net</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Gill Net</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7315200" y="5255895"/>
          <a:ext cx="1663700" cy="1487805"/>
        </p:xfrm>
        <a:graphic>
          <a:graphicData uri="http://schemas.openxmlformats.org/drawingml/2006/table">
            <a:tbl>
              <a:tblPr>
                <a:tableStyleId>{5C22544A-7EE6-4342-B048-85BDC9FD1C3A}</a:tableStyleId>
              </a:tblPr>
              <a:tblGrid>
                <a:gridCol w="836603">
                  <a:extLst>
                    <a:ext uri="{9D8B030D-6E8A-4147-A177-3AD203B41FA5}">
                      <a16:colId xmlns:a16="http://schemas.microsoft.com/office/drawing/2014/main" val="20000"/>
                    </a:ext>
                  </a:extLst>
                </a:gridCol>
                <a:gridCol w="827097">
                  <a:extLst>
                    <a:ext uri="{9D8B030D-6E8A-4147-A177-3AD203B41FA5}">
                      <a16:colId xmlns:a16="http://schemas.microsoft.com/office/drawing/2014/main" val="20001"/>
                    </a:ext>
                  </a:extLst>
                </a:gridCol>
              </a:tblGrid>
              <a:tr h="190500">
                <a:tc gridSpan="2">
                  <a:txBody>
                    <a:bodyPr/>
                    <a:lstStyle/>
                    <a:p>
                      <a:pPr algn="ctr" fontAlgn="b"/>
                      <a:r>
                        <a:rPr lang="en-US" sz="1100" u="none" strike="noStrike" dirty="0" err="1">
                          <a:effectLst/>
                        </a:rPr>
                        <a:t>tblSpecies</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a:effectLst/>
                        </a:rPr>
                        <a:t>spp_UID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spp_Name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bluegill</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redear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black bullhead</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walleye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dirty="0">
                          <a:effectLst/>
                        </a:rPr>
                        <a:t>5</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white bass</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5503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2222E-6 2.22222E-6 L 0.0007 0.27778 " pathEditMode="relative" rAng="0" ptsTypes="AA">
                                      <p:cBhvr>
                                        <p:cTn id="6" dur="2000" fill="hold"/>
                                        <p:tgtEl>
                                          <p:spTgt spid="14"/>
                                        </p:tgtEl>
                                        <p:attrNameLst>
                                          <p:attrName>ppt_x</p:attrName>
                                          <p:attrName>ppt_y</p:attrName>
                                        </p:attrNameLst>
                                      </p:cBhvr>
                                      <p:rCtr x="35" y="1388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7 0.27778 L 0.0007 0.67778 " pathEditMode="relative" rAng="0" ptsTypes="AA">
                                      <p:cBhvr>
                                        <p:cTn id="10" dur="2000" fill="hold"/>
                                        <p:tgtEl>
                                          <p:spTgt spid="14"/>
                                        </p:tgtEl>
                                        <p:attrNameLst>
                                          <p:attrName>ppt_x</p:attrName>
                                          <p:attrName>ppt_y</p:attrName>
                                        </p:attrNameLst>
                                      </p:cBhvr>
                                      <p:rCtr x="0" y="20000"/>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42" presetClass="path" presetSubtype="0" accel="50000" decel="50000" fill="hold" nodeType="withEffect">
                                  <p:stCondLst>
                                    <p:cond delay="0"/>
                                  </p:stCondLst>
                                  <p:childTnLst>
                                    <p:animMotion origin="layout" path="M -3.33333E-6 -4.81481E-6 L 0.26667 -0.00509 " pathEditMode="relative" rAng="0" ptsTypes="AA">
                                      <p:cBhvr>
                                        <p:cTn id="15" dur="2000" fill="hold"/>
                                        <p:tgtEl>
                                          <p:spTgt spid="15"/>
                                        </p:tgtEl>
                                        <p:attrNameLst>
                                          <p:attrName>ppt_x</p:attrName>
                                          <p:attrName>ppt_y</p:attrName>
                                        </p:attrNameLst>
                                      </p:cBhvr>
                                      <p:rCtr x="13333"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457200" y="304800"/>
          <a:ext cx="8229597" cy="1830037"/>
        </p:xfrm>
        <a:graphic>
          <a:graphicData uri="http://schemas.openxmlformats.org/drawingml/2006/table">
            <a:tbl>
              <a:tblPr>
                <a:tableStyleId>{5C22544A-7EE6-4342-B048-85BDC9FD1C3A}</a:tableStyleId>
              </a:tblPr>
              <a:tblGrid>
                <a:gridCol w="919942">
                  <a:extLst>
                    <a:ext uri="{9D8B030D-6E8A-4147-A177-3AD203B41FA5}">
                      <a16:colId xmlns:a16="http://schemas.microsoft.com/office/drawing/2014/main" val="20000"/>
                    </a:ext>
                  </a:extLst>
                </a:gridCol>
                <a:gridCol w="820189">
                  <a:extLst>
                    <a:ext uri="{9D8B030D-6E8A-4147-A177-3AD203B41FA5}">
                      <a16:colId xmlns:a16="http://schemas.microsoft.com/office/drawing/2014/main" val="20001"/>
                    </a:ext>
                  </a:extLst>
                </a:gridCol>
                <a:gridCol w="955964">
                  <a:extLst>
                    <a:ext uri="{9D8B030D-6E8A-4147-A177-3AD203B41FA5}">
                      <a16:colId xmlns:a16="http://schemas.microsoft.com/office/drawing/2014/main" val="20002"/>
                    </a:ext>
                  </a:extLst>
                </a:gridCol>
                <a:gridCol w="919942">
                  <a:extLst>
                    <a:ext uri="{9D8B030D-6E8A-4147-A177-3AD203B41FA5}">
                      <a16:colId xmlns:a16="http://schemas.microsoft.com/office/drawing/2014/main" val="20003"/>
                    </a:ext>
                  </a:extLst>
                </a:gridCol>
                <a:gridCol w="889462">
                  <a:extLst>
                    <a:ext uri="{9D8B030D-6E8A-4147-A177-3AD203B41FA5}">
                      <a16:colId xmlns:a16="http://schemas.microsoft.com/office/drawing/2014/main" val="20004"/>
                    </a:ext>
                  </a:extLst>
                </a:gridCol>
                <a:gridCol w="532014">
                  <a:extLst>
                    <a:ext uri="{9D8B030D-6E8A-4147-A177-3AD203B41FA5}">
                      <a16:colId xmlns:a16="http://schemas.microsoft.com/office/drawing/2014/main" val="20005"/>
                    </a:ext>
                  </a:extLst>
                </a:gridCol>
                <a:gridCol w="532014">
                  <a:extLst>
                    <a:ext uri="{9D8B030D-6E8A-4147-A177-3AD203B41FA5}">
                      <a16:colId xmlns:a16="http://schemas.microsoft.com/office/drawing/2014/main" val="20006"/>
                    </a:ext>
                  </a:extLst>
                </a:gridCol>
                <a:gridCol w="532014">
                  <a:extLst>
                    <a:ext uri="{9D8B030D-6E8A-4147-A177-3AD203B41FA5}">
                      <a16:colId xmlns:a16="http://schemas.microsoft.com/office/drawing/2014/main" val="20007"/>
                    </a:ext>
                  </a:extLst>
                </a:gridCol>
                <a:gridCol w="532014">
                  <a:extLst>
                    <a:ext uri="{9D8B030D-6E8A-4147-A177-3AD203B41FA5}">
                      <a16:colId xmlns:a16="http://schemas.microsoft.com/office/drawing/2014/main" val="20008"/>
                    </a:ext>
                  </a:extLst>
                </a:gridCol>
                <a:gridCol w="532014">
                  <a:extLst>
                    <a:ext uri="{9D8B030D-6E8A-4147-A177-3AD203B41FA5}">
                      <a16:colId xmlns:a16="http://schemas.microsoft.com/office/drawing/2014/main" val="20009"/>
                    </a:ext>
                  </a:extLst>
                </a:gridCol>
                <a:gridCol w="532014">
                  <a:extLst>
                    <a:ext uri="{9D8B030D-6E8A-4147-A177-3AD203B41FA5}">
                      <a16:colId xmlns:a16="http://schemas.microsoft.com/office/drawing/2014/main" val="20010"/>
                    </a:ext>
                  </a:extLst>
                </a:gridCol>
                <a:gridCol w="532014">
                  <a:extLst>
                    <a:ext uri="{9D8B030D-6E8A-4147-A177-3AD203B41FA5}">
                      <a16:colId xmlns:a16="http://schemas.microsoft.com/office/drawing/2014/main" val="20011"/>
                    </a:ext>
                  </a:extLst>
                </a:gridCol>
              </a:tblGrid>
              <a:tr h="166367">
                <a:tc>
                  <a:txBody>
                    <a:bodyPr/>
                    <a:lstStyle/>
                    <a:p>
                      <a:pPr algn="l" fontAlgn="b"/>
                      <a:r>
                        <a:rPr lang="en-US" sz="1000" u="none" strike="noStrike">
                          <a:effectLst/>
                        </a:rPr>
                        <a:t>date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site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gear</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species</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length</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weight</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age</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a4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edge</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0"/>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210</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413</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1"/>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222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490</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2"/>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284</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292</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3"/>
                  </a:ext>
                </a:extLst>
              </a:tr>
              <a:tr h="166367">
                <a:tc>
                  <a:txBody>
                    <a:bodyPr/>
                    <a:lstStyle/>
                    <a:p>
                      <a:pPr algn="l" fontAlgn="b"/>
                      <a:r>
                        <a:rPr lang="en-US" sz="1000" u="none" strike="noStrike">
                          <a:effectLst/>
                        </a:rPr>
                        <a:t>06/01/13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142</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4"/>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138</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5"/>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179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6"/>
                  </a:ext>
                </a:extLst>
              </a:tr>
              <a:tr h="166367">
                <a:tc>
                  <a:txBody>
                    <a:bodyPr/>
                    <a:lstStyle/>
                    <a:p>
                      <a:pPr algn="l" fontAlgn="b"/>
                      <a:r>
                        <a:rPr lang="en-US" sz="1000" u="none" strike="noStrike">
                          <a:effectLst/>
                        </a:rPr>
                        <a:t>06/25/13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198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168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188</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365</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7"/>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854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355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113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241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384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476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484</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8"/>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6</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4</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686</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321</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105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289</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349</a:t>
                      </a:r>
                      <a:endParaRPr lang="en-US" sz="1000" b="0" i="0" u="none" strike="noStrike">
                        <a:solidFill>
                          <a:srgbClr val="000000"/>
                        </a:solidFill>
                        <a:effectLst/>
                        <a:latin typeface="Calibri"/>
                      </a:endParaRPr>
                    </a:p>
                  </a:txBody>
                  <a:tcPr marL="8318" marR="8318" marT="8318" marB="0" anchor="b"/>
                </a:tc>
                <a:extLst>
                  <a:ext uri="{0D108BD9-81ED-4DB2-BD59-A6C34878D82A}">
                    <a16:rowId xmlns:a16="http://schemas.microsoft.com/office/drawing/2014/main" val="10009"/>
                  </a:ext>
                </a:extLst>
              </a:tr>
              <a:tr h="166367">
                <a:tc>
                  <a:txBody>
                    <a:bodyPr/>
                    <a:lstStyle/>
                    <a:p>
                      <a:pPr algn="l" fontAlgn="b"/>
                      <a:r>
                        <a:rPr lang="en-US" sz="1000" u="none" strike="noStrike">
                          <a:effectLst/>
                        </a:rPr>
                        <a:t>08/30/13</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7</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2</a:t>
                      </a:r>
                      <a:endParaRPr lang="en-US" sz="1000" b="0" i="0" u="none" strike="noStrike">
                        <a:solidFill>
                          <a:srgbClr val="000000"/>
                        </a:solidFill>
                        <a:effectLst/>
                        <a:latin typeface="Calibri"/>
                      </a:endParaRPr>
                    </a:p>
                  </a:txBody>
                  <a:tcPr marL="8318" marR="8318" marT="8318" marB="0" anchor="b"/>
                </a:tc>
                <a:tc>
                  <a:txBody>
                    <a:bodyPr/>
                    <a:lstStyle/>
                    <a:p>
                      <a:pPr algn="r" fontAlgn="b"/>
                      <a:r>
                        <a:rPr lang="en-US" sz="1000" u="none" strike="noStrike">
                          <a:effectLst/>
                        </a:rPr>
                        <a:t>5</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a:effectLst/>
                        </a:rPr>
                        <a:t>312</a:t>
                      </a:r>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211</a:t>
                      </a:r>
                      <a:endParaRPr lang="en-US" sz="1000" b="0" i="0" u="none" strike="noStrike" dirty="0">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endParaRPr lang="en-US" sz="1000" b="0" i="0" u="none" strike="noStrike">
                        <a:solidFill>
                          <a:srgbClr val="000000"/>
                        </a:solidFill>
                        <a:effectLst/>
                        <a:latin typeface="Calibri"/>
                      </a:endParaRPr>
                    </a:p>
                  </a:txBody>
                  <a:tcPr marL="8318" marR="8318" marT="8318" marB="0" anchor="b"/>
                </a:tc>
                <a:tc>
                  <a:txBody>
                    <a:bodyPr/>
                    <a:lstStyle/>
                    <a:p>
                      <a:pPr algn="l" fontAlgn="b"/>
                      <a:r>
                        <a:rPr lang="en-US" sz="1000" u="none" strike="noStrike" dirty="0">
                          <a:effectLst/>
                        </a:rPr>
                        <a:t>230</a:t>
                      </a:r>
                      <a:endParaRPr lang="en-US" sz="1000" b="0" i="0" u="none" strike="noStrike" dirty="0">
                        <a:solidFill>
                          <a:srgbClr val="000000"/>
                        </a:solidFill>
                        <a:effectLst/>
                        <a:latin typeface="Calibri"/>
                      </a:endParaRPr>
                    </a:p>
                  </a:txBody>
                  <a:tcPr marL="8318" marR="8318" marT="8318" marB="0" anchor="b"/>
                </a:tc>
                <a:extLst>
                  <a:ext uri="{0D108BD9-81ED-4DB2-BD59-A6C34878D82A}">
                    <a16:rowId xmlns:a16="http://schemas.microsoft.com/office/drawing/2014/main" val="10010"/>
                  </a:ext>
                </a:extLst>
              </a:tr>
            </a:tbl>
          </a:graphicData>
        </a:graphic>
      </p:graphicFrame>
      <p:sp>
        <p:nvSpPr>
          <p:cNvPr id="2" name="Rounded Rectangle 1"/>
          <p:cNvSpPr/>
          <p:nvPr/>
        </p:nvSpPr>
        <p:spPr>
          <a:xfrm>
            <a:off x="457200" y="457200"/>
            <a:ext cx="2743200" cy="381000"/>
          </a:xfrm>
          <a:prstGeom prst="roundRect">
            <a:avLst/>
          </a:prstGeom>
          <a:solidFill>
            <a:srgbClr val="EBFC10">
              <a:alpha val="3294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4" descr="C:\Users\keith.hurley.STN\Desktop\Webinar Pictures\3-4_05-27hills_pull.jpg"/>
          <p:cNvPicPr>
            <a:picLocks noChangeAspect="1" noChangeArrowheads="1"/>
          </p:cNvPicPr>
          <p:nvPr/>
        </p:nvPicPr>
        <p:blipFill rotWithShape="1">
          <a:blip r:embed="rId2">
            <a:extLst>
              <a:ext uri="{28A0092B-C50C-407E-A947-70E740481C1C}">
                <a14:useLocalDpi xmlns:a14="http://schemas.microsoft.com/office/drawing/2010/main"/>
              </a:ext>
            </a:extLst>
          </a:blip>
          <a:srcRect l="2778"/>
          <a:stretch/>
        </p:blipFill>
        <p:spPr bwMode="auto">
          <a:xfrm>
            <a:off x="457199" y="2209800"/>
            <a:ext cx="266700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Users\keith.hurley.STN\Desktop\Webinar Pictures\fishtub.jpg"/>
          <p:cNvPicPr>
            <a:picLocks noChangeAspect="1" noChangeArrowheads="1"/>
          </p:cNvPicPr>
          <p:nvPr/>
        </p:nvPicPr>
        <p:blipFill rotWithShape="1">
          <a:blip r:embed="rId3">
            <a:extLst>
              <a:ext uri="{28A0092B-C50C-407E-A947-70E740481C1C}">
                <a14:useLocalDpi xmlns:a14="http://schemas.microsoft.com/office/drawing/2010/main"/>
              </a:ext>
            </a:extLst>
          </a:blip>
          <a:srcRect t="4840" b="29820"/>
          <a:stretch/>
        </p:blipFill>
        <p:spPr bwMode="auto">
          <a:xfrm>
            <a:off x="3279618" y="2209800"/>
            <a:ext cx="5410197" cy="20574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200400" y="76200"/>
            <a:ext cx="0" cy="44958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87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28600" y="228600"/>
          <a:ext cx="27432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gridSpan="4">
                  <a:txBody>
                    <a:bodyPr/>
                    <a:lstStyle/>
                    <a:p>
                      <a:pPr algn="ctr" fontAlgn="b"/>
                      <a:r>
                        <a:rPr lang="en-US" sz="1100" u="none" strike="noStrike">
                          <a:effectLst/>
                        </a:rPr>
                        <a:t>tblSets</a:t>
                      </a:r>
                      <a:endParaRPr lang="en-US" sz="1100" b="0" i="0" u="none" strike="noStrike">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set_UID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set_Date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set_Site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set_Gear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graphicFrame>
        <p:nvGraphicFramePr>
          <p:cNvPr id="3" name="Table 2"/>
          <p:cNvGraphicFramePr>
            <a:graphicFrameLocks noGrp="1"/>
          </p:cNvGraphicFramePr>
          <p:nvPr/>
        </p:nvGraphicFramePr>
        <p:xfrm>
          <a:off x="228600" y="243840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fish_UID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54112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28600" y="228600"/>
          <a:ext cx="27432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90500">
                <a:tc gridSpan="4">
                  <a:txBody>
                    <a:bodyPr/>
                    <a:lstStyle/>
                    <a:p>
                      <a:pPr algn="ctr" fontAlgn="b"/>
                      <a:r>
                        <a:rPr lang="en-US" sz="1100" u="none" strike="noStrike">
                          <a:effectLst/>
                        </a:rPr>
                        <a:t>tblSets</a:t>
                      </a:r>
                      <a:endParaRPr lang="en-US" sz="1100" b="0" i="0" u="none" strike="noStrike">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set_UID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set_Date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set_Site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set_Gear</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6/25/2013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8/30/2013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bl>
          </a:graphicData>
        </a:graphic>
      </p:graphicFrame>
      <p:graphicFrame>
        <p:nvGraphicFramePr>
          <p:cNvPr id="3" name="Table 2"/>
          <p:cNvGraphicFramePr>
            <a:graphicFrameLocks noGrp="1"/>
          </p:cNvGraphicFramePr>
          <p:nvPr/>
        </p:nvGraphicFramePr>
        <p:xfrm>
          <a:off x="228600" y="243840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fish_UID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0391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nodeType="withEffect">
                                  <p:stCondLst>
                                    <p:cond delay="250"/>
                                  </p:stCondLst>
                                  <p:childTnLst>
                                    <p:animMotion origin="layout" path="M -3.33333E-6 -2.22222E-6 L -3.33333E-6 -0.33333 " pathEditMode="relative" rAng="0" ptsTypes="AA">
                                      <p:cBhvr>
                                        <p:cTn id="9" dur="2000" fill="hold"/>
                                        <p:tgtEl>
                                          <p:spTgt spid="3"/>
                                        </p:tgtEl>
                                        <p:attrNameLst>
                                          <p:attrName>ppt_x</p:attrName>
                                          <p:attrName>ppt_y</p:attrName>
                                        </p:attrNameLst>
                                      </p:cBhvr>
                                      <p:rCtr x="0" y="-1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Users\keith.hurley.STN\Desktop\Webinar Pictures\fishtub.jpg"/>
          <p:cNvPicPr>
            <a:picLocks noChangeAspect="1" noChangeArrowheads="1"/>
          </p:cNvPicPr>
          <p:nvPr/>
        </p:nvPicPr>
        <p:blipFill rotWithShape="1">
          <a:blip r:embed="rId2">
            <a:extLst>
              <a:ext uri="{28A0092B-C50C-407E-A947-70E740481C1C}">
                <a14:useLocalDpi xmlns:a14="http://schemas.microsoft.com/office/drawing/2010/main"/>
              </a:ext>
            </a:extLst>
          </a:blip>
          <a:srcRect r="16580" b="16667"/>
          <a:stretch/>
        </p:blipFill>
        <p:spPr bwMode="auto">
          <a:xfrm>
            <a:off x="228599" y="2514600"/>
            <a:ext cx="6553201" cy="381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nvGraphicFramePr>
        <p:xfrm>
          <a:off x="228600" y="13335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fish_UID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
        <p:nvSpPr>
          <p:cNvPr id="4" name="Rounded Rectangle 3"/>
          <p:cNvSpPr/>
          <p:nvPr/>
        </p:nvSpPr>
        <p:spPr>
          <a:xfrm>
            <a:off x="4724400" y="304800"/>
            <a:ext cx="1524000" cy="228601"/>
          </a:xfrm>
          <a:prstGeom prst="roundRect">
            <a:avLst/>
          </a:prstGeom>
          <a:solidFill>
            <a:srgbClr val="EBFC10">
              <a:alpha val="3294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4781794" y="2514600"/>
            <a:ext cx="1466605" cy="38139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Connector 7"/>
          <p:cNvCxnSpPr/>
          <p:nvPr/>
        </p:nvCxnSpPr>
        <p:spPr>
          <a:xfrm>
            <a:off x="4765252" y="304800"/>
            <a:ext cx="7489" cy="6096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57454" y="401748"/>
            <a:ext cx="31798" cy="599905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5" name="Picture 3" descr="C:\Users\keith.hurley.STN\Desktop\Webinar Pictures\scal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13593" y="3886200"/>
            <a:ext cx="1418263"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75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355600" y="120650"/>
          <a:ext cx="6553200" cy="2286000"/>
        </p:xfrm>
        <a:graphic>
          <a:graphicData uri="http://schemas.openxmlformats.org/drawingml/2006/table">
            <a:tbl>
              <a:tblPr>
                <a:tableStyleId>{5C22544A-7EE6-4342-B048-85BDC9FD1C3A}</a:tableStyleId>
              </a:tblPr>
              <a:tblGrid>
                <a:gridCol w="610407">
                  <a:extLst>
                    <a:ext uri="{9D8B030D-6E8A-4147-A177-3AD203B41FA5}">
                      <a16:colId xmlns:a16="http://schemas.microsoft.com/office/drawing/2014/main" val="20000"/>
                    </a:ext>
                  </a:extLst>
                </a:gridCol>
                <a:gridCol w="76119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190500">
                <a:tc gridSpan="11">
                  <a:txBody>
                    <a:bodyPr/>
                    <a:lstStyle/>
                    <a:p>
                      <a:pPr algn="ctr" fontAlgn="b"/>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fish_sppUID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fish_length</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edge</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210</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413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222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142</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138</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854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484</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321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289</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349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312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211</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graphicFrame>
        <p:nvGraphicFramePr>
          <p:cNvPr id="5" name="Table 4"/>
          <p:cNvGraphicFramePr>
            <a:graphicFrameLocks noGrp="1"/>
          </p:cNvGraphicFramePr>
          <p:nvPr/>
        </p:nvGraphicFramePr>
        <p:xfrm>
          <a:off x="3632200" y="120650"/>
          <a:ext cx="3149600" cy="4191000"/>
        </p:xfrm>
        <a:graphic>
          <a:graphicData uri="http://schemas.openxmlformats.org/drawingml/2006/table">
            <a:tbl>
              <a:tblPr>
                <a:tableStyleId>{5C22544A-7EE6-4342-B048-85BDC9FD1C3A}</a:tableStyleId>
              </a:tblPr>
              <a:tblGrid>
                <a:gridCol w="706274">
                  <a:extLst>
                    <a:ext uri="{9D8B030D-6E8A-4147-A177-3AD203B41FA5}">
                      <a16:colId xmlns:a16="http://schemas.microsoft.com/office/drawing/2014/main" val="20000"/>
                    </a:ext>
                  </a:extLst>
                </a:gridCol>
                <a:gridCol w="753995">
                  <a:extLst>
                    <a:ext uri="{9D8B030D-6E8A-4147-A177-3AD203B41FA5}">
                      <a16:colId xmlns:a16="http://schemas.microsoft.com/office/drawing/2014/main" val="20001"/>
                    </a:ext>
                  </a:extLst>
                </a:gridCol>
                <a:gridCol w="698731">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190500">
                <a:tc gridSpan="4">
                  <a:txBody>
                    <a:bodyPr/>
                    <a:lstStyle/>
                    <a:p>
                      <a:pPr algn="ctr" fontAlgn="b"/>
                      <a:r>
                        <a:rPr lang="en-US" sz="1100" u="none" strike="noStrike" dirty="0" err="1">
                          <a:effectLst/>
                        </a:rPr>
                        <a:t>tblAge</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l" fontAlgn="b"/>
                      <a:r>
                        <a:rPr lang="en-US" sz="1100" u="none" strike="noStrike">
                          <a:effectLst/>
                        </a:rPr>
                        <a:t>age_UID</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age_fishUID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age_age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age_annulus</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178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223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413</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145</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r h="190500">
                <a:tc>
                  <a:txBody>
                    <a:bodyPr/>
                    <a:lstStyle/>
                    <a:p>
                      <a:pPr algn="r" fontAlgn="b"/>
                      <a:r>
                        <a:rPr lang="en-US" sz="1100" u="none" strike="noStrike">
                          <a:effectLst/>
                        </a:rPr>
                        <a:t>11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188</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2"/>
                  </a:ext>
                </a:extLst>
              </a:tr>
              <a:tr h="190500">
                <a:tc>
                  <a:txBody>
                    <a:bodyPr/>
                    <a:lstStyle/>
                    <a:p>
                      <a:pPr algn="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3"/>
                  </a:ext>
                </a:extLst>
              </a:tr>
              <a:tr h="190500">
                <a:tc>
                  <a:txBody>
                    <a:bodyPr/>
                    <a:lstStyle/>
                    <a:p>
                      <a:pPr algn="r" fontAlgn="b"/>
                      <a:r>
                        <a:rPr lang="en-US" sz="1100" u="none" strike="noStrike">
                          <a:effectLst/>
                        </a:rPr>
                        <a:t>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4"/>
                  </a:ext>
                </a:extLst>
              </a:tr>
              <a:tr h="190500">
                <a:tc>
                  <a:txBody>
                    <a:bodyPr/>
                    <a:lstStyle/>
                    <a:p>
                      <a:pPr algn="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5"/>
                  </a:ext>
                </a:extLst>
              </a:tr>
              <a:tr h="190500">
                <a:tc>
                  <a:txBody>
                    <a:bodyPr/>
                    <a:lstStyle/>
                    <a:p>
                      <a:pPr algn="r" fontAlgn="b"/>
                      <a:r>
                        <a:rPr lang="en-US" sz="1100" u="none" strike="noStrike">
                          <a:effectLst/>
                        </a:rPr>
                        <a:t>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6"/>
                  </a:ext>
                </a:extLst>
              </a:tr>
              <a:tr h="190500">
                <a:tc>
                  <a:txBody>
                    <a:bodyPr/>
                    <a:lstStyle/>
                    <a:p>
                      <a:pPr algn="r" fontAlgn="b"/>
                      <a:r>
                        <a:rPr lang="en-US" sz="1100" u="none" strike="noStrike">
                          <a:effectLst/>
                        </a:rPr>
                        <a:t>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7"/>
                  </a:ext>
                </a:extLst>
              </a:tr>
              <a:tr h="190500">
                <a:tc>
                  <a:txBody>
                    <a:bodyPr/>
                    <a:lstStyle/>
                    <a:p>
                      <a:pPr algn="r" fontAlgn="b"/>
                      <a:r>
                        <a:rPr lang="en-US" sz="1100" u="none" strike="noStrike">
                          <a:effectLst/>
                        </a:rPr>
                        <a:t>17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8"/>
                  </a:ext>
                </a:extLst>
              </a:tr>
              <a:tr h="190500">
                <a:tc>
                  <a:txBody>
                    <a:bodyPr/>
                    <a:lstStyle/>
                    <a:p>
                      <a:pPr algn="r" fontAlgn="b"/>
                      <a:r>
                        <a:rPr lang="en-US" sz="1100" u="none" strike="noStrike" dirty="0">
                          <a:effectLst/>
                        </a:rPr>
                        <a:t>18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19"/>
                  </a:ext>
                </a:extLst>
              </a:tr>
              <a:tr h="190500">
                <a:tc>
                  <a:txBody>
                    <a:bodyPr/>
                    <a:lstStyle/>
                    <a:p>
                      <a:pPr algn="r" fontAlgn="b"/>
                      <a:r>
                        <a:rPr lang="en-US" sz="1100" u="none" strike="noStrike">
                          <a:effectLst/>
                        </a:rPr>
                        <a:t>19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20"/>
                  </a:ext>
                </a:extLst>
              </a:tr>
              <a:tr h="190500">
                <a:tc>
                  <a:txBody>
                    <a:bodyPr/>
                    <a:lstStyle/>
                    <a:p>
                      <a:pPr algn="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349</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21"/>
                  </a:ext>
                </a:extLst>
              </a:tr>
            </a:tbl>
          </a:graphicData>
        </a:graphic>
      </p:graphicFrame>
      <p:graphicFrame>
        <p:nvGraphicFramePr>
          <p:cNvPr id="6" name="Table 5"/>
          <p:cNvGraphicFramePr>
            <a:graphicFrameLocks noGrp="1"/>
          </p:cNvGraphicFramePr>
          <p:nvPr/>
        </p:nvGraphicFramePr>
        <p:xfrm>
          <a:off x="228600" y="120650"/>
          <a:ext cx="5181600" cy="2286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tblGrid>
              <a:tr h="190500">
                <a:tc gridSpan="7">
                  <a:txBody>
                    <a:bodyPr/>
                    <a:lstStyle/>
                    <a:p>
                      <a:pPr algn="ctr" fontAlgn="b"/>
                      <a:r>
                        <a:rPr lang="en-US" sz="1100" u="none" strike="noStrike" dirty="0" err="1">
                          <a:effectLst/>
                        </a:rPr>
                        <a:t>tblFish</a:t>
                      </a:r>
                      <a:endParaRPr lang="en-US" sz="1100" b="0"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algn="r" fontAlgn="b"/>
                      <a:r>
                        <a:rPr lang="en-US" sz="1100" u="none" strike="noStrike" dirty="0" err="1">
                          <a:effectLst/>
                        </a:rPr>
                        <a:t>fish_UID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fish_setUID</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fish_sppUID</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fish_length</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fish_weight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fish_age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err="1">
                          <a:effectLst/>
                        </a:rPr>
                        <a:t>fish_edge</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413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243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490</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142</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138</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179</a:t>
                      </a:r>
                      <a:endParaRPr lang="en-US" sz="1100" b="0" i="0" u="none" strike="noStrike" dirty="0">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198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168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854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484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349</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211</a:t>
                      </a:r>
                      <a:endParaRPr lang="en-US" sz="1100" b="0" i="0" u="none" strike="noStrike">
                        <a:solidFill>
                          <a:srgbClr val="000000"/>
                        </a:solidFill>
                        <a:effectLst/>
                        <a:latin typeface="Calibri"/>
                      </a:endParaRPr>
                    </a:p>
                  </a:txBody>
                  <a:tcPr marL="9525" marR="9525" marT="9525" marB="0" anchor="b"/>
                </a:tc>
                <a:tc>
                  <a:txBody>
                    <a:bodyPr/>
                    <a:lstStyle/>
                    <a:p>
                      <a:pPr algn="r" fontAlgn="b"/>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230</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208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750"/>
                                        <p:tgtEl>
                                          <p:spTgt spid="8"/>
                                        </p:tgtEl>
                                      </p:cBhvr>
                                    </p:animEffect>
                                    <p:set>
                                      <p:cBhvr>
                                        <p:cTn id="7" dur="1" fill="hold">
                                          <p:stCondLst>
                                            <p:cond delay="1749"/>
                                          </p:stCondLst>
                                        </p:cTn>
                                        <p:tgtEl>
                                          <p:spTgt spid="8"/>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42" presetClass="path" presetSubtype="0" accel="50000" decel="50000" fill="hold" nodeType="withEffect">
                                  <p:stCondLst>
                                    <p:cond delay="250"/>
                                  </p:stCondLst>
                                  <p:childTnLst>
                                    <p:animMotion origin="layout" path="M -4.44444E-6 1.85185E-6 L 0.24723 -0.00278 " pathEditMode="relative" rAng="0" ptsTypes="AA">
                                      <p:cBhvr>
                                        <p:cTn id="15" dur="2000" fill="hold"/>
                                        <p:tgtEl>
                                          <p:spTgt spid="5"/>
                                        </p:tgtEl>
                                        <p:attrNameLst>
                                          <p:attrName>ppt_x</p:attrName>
                                          <p:attrName>ppt_y</p:attrName>
                                        </p:attrNameLst>
                                      </p:cBhvr>
                                      <p:rCtr x="12361" y="-139"/>
                                    </p:animMotion>
                                  </p:childTnLst>
                                </p:cTn>
                              </p:par>
                              <p:par>
                                <p:cTn id="16" presetID="42" presetClass="path" presetSubtype="0" accel="50000" decel="50000" fill="hold" nodeType="withEffect">
                                  <p:stCondLst>
                                    <p:cond delay="250"/>
                                  </p:stCondLst>
                                  <p:childTnLst>
                                    <p:animMotion origin="layout" path="M 0.175 0.00278 L -3.33333E-6 7.40741E-7 " pathEditMode="relative" rAng="0" ptsTypes="AA">
                                      <p:cBhvr>
                                        <p:cTn id="17" dur="2000" fill="hold"/>
                                        <p:tgtEl>
                                          <p:spTgt spid="6"/>
                                        </p:tgtEl>
                                        <p:attrNameLst>
                                          <p:attrName>ppt_x</p:attrName>
                                          <p:attrName>ppt_y</p:attrName>
                                        </p:attrNameLst>
                                      </p:cBhvr>
                                      <p:rCtr x="-8750"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48936"/>
            <a:ext cx="8077200" cy="400110"/>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age_annulus</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28800" y="61618"/>
            <a:ext cx="4840288" cy="24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8200" y="0"/>
            <a:ext cx="7086600" cy="25235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3992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48936"/>
            <a:ext cx="8077200" cy="400110"/>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age_annulus</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 name="Rectangle 2"/>
          <p:cNvSpPr/>
          <p:nvPr/>
        </p:nvSpPr>
        <p:spPr>
          <a:xfrm>
            <a:off x="482600" y="4753787"/>
            <a:ext cx="8115300" cy="707886"/>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]-[Intercept])*([age_annulus1]/[</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LAA1,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]-[Intercept])*([age_annulus2]/[</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LAA2,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]-[Intercept])*([age_annulus3]/[</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LAA3,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]-[Intercept])*([age_annulus4]/[</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LAA4 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28800" y="61618"/>
            <a:ext cx="4840288" cy="24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14588" y="3151668"/>
            <a:ext cx="4267200" cy="156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8200" y="0"/>
            <a:ext cx="7086600" cy="25235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2247900" y="2981180"/>
            <a:ext cx="4648200" cy="17345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8974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548936"/>
            <a:ext cx="8077200" cy="400110"/>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age_annulus</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28800" y="61618"/>
            <a:ext cx="4840288" cy="24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14588" y="3151668"/>
            <a:ext cx="4267200" cy="156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838200" y="0"/>
            <a:ext cx="7086600" cy="25235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2247900" y="2981180"/>
            <a:ext cx="4648200" cy="173450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482600" y="5562600"/>
            <a:ext cx="8115300" cy="1169551"/>
          </a:xfrm>
          <a:prstGeom prst="rect">
            <a:avLst/>
          </a:prstGeom>
          <a:solidFill>
            <a:schemeClr val="bg1">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SELECT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tblAge.age_age</a:t>
            </a:r>
            <a:r>
              <a:rPr kumimoji="0" lang="en-US" sz="1000" b="0" i="0" u="none" strike="noStrike" kern="1200" cap="none" spc="0" normalizeH="0" baseline="0" noProof="0" dirty="0">
                <a:ln>
                  <a:noFill/>
                </a:ln>
                <a:solidFill>
                  <a:prstClr val="black"/>
                </a:solidFill>
                <a:effectLst/>
                <a:uLnTx/>
                <a:uFillTx/>
                <a:latin typeface="Calibri"/>
                <a:ea typeface="+mn-ea"/>
                <a:cs typeface="+mn-cs"/>
              </a:rPr>
              <a:t>,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]-[Intercept])*([age_annulus1]/[</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LAA1,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]-[Intercept])*([age_annulus2]/[</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LAA2,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]-[Intercept])*([age_annulus3]/[</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LAA3,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]-[Intercept])*([age_annulus4]/[</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LAA4,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]-[Intercept])*([age_annulus5]/[</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LAA5,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]-[Intercept])*([age_annulus6]/[</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LAA6,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]-[Intercept])*([age_annulus7]/[</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LAA7,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]-[Intercept])*([age_annulus8]/[</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LAA8,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]-[Intercept])*([age_annulus9]/[</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LAA9, [Intercept]+([</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fish_length</a:t>
            </a:r>
            <a:r>
              <a:rPr kumimoji="0" lang="en-US" sz="1000" b="0" i="0" u="none" strike="noStrike" kern="1200" cap="none" spc="0" normalizeH="0" baseline="0" noProof="0" dirty="0">
                <a:ln>
                  <a:noFill/>
                </a:ln>
                <a:solidFill>
                  <a:prstClr val="black"/>
                </a:solidFill>
                <a:effectLst/>
                <a:uLnTx/>
                <a:uFillTx/>
                <a:latin typeface="Calibri"/>
                <a:ea typeface="+mn-ea"/>
                <a:cs typeface="+mn-cs"/>
              </a:rPr>
              <a:t>]-[Intercept])*([age_annulus10]/[</a:t>
            </a:r>
            <a:r>
              <a:rPr kumimoji="0" lang="en-US" sz="1000" b="0" i="0" u="none" strike="noStrike" kern="1200" cap="none" spc="0" normalizeH="0" baseline="0" noProof="0" dirty="0" err="1">
                <a:ln>
                  <a:noFill/>
                </a:ln>
                <a:solidFill>
                  <a:prstClr val="black"/>
                </a:solidFill>
                <a:effectLst/>
                <a:uLnTx/>
                <a:uFillTx/>
                <a:latin typeface="Calibri"/>
                <a:ea typeface="+mn-ea"/>
                <a:cs typeface="+mn-cs"/>
              </a:rPr>
              <a:t>fish_edge</a:t>
            </a:r>
            <a:r>
              <a:rPr kumimoji="0" lang="en-US" sz="1000" b="0" i="0" u="none" strike="noStrike" kern="1200" cap="none" spc="0" normalizeH="0" baseline="0" noProof="0" dirty="0">
                <a:ln>
                  <a:noFill/>
                </a:ln>
                <a:solidFill>
                  <a:prstClr val="black"/>
                </a:solidFill>
                <a:effectLst/>
                <a:uLnTx/>
                <a:uFillTx/>
                <a:latin typeface="Calibri"/>
                <a:ea typeface="+mn-ea"/>
                <a:cs typeface="+mn-cs"/>
              </a:rPr>
              <a:t>]) AS LAA10 FROM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tblSpecies.spp_UID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tblFish.fish_sppUID</a:t>
            </a:r>
            <a:r>
              <a:rPr kumimoji="0" lang="en-US" sz="1000" b="0" i="0" u="none" strike="noStrike" kern="1200" cap="none" spc="0" normalizeH="0" baseline="0" noProof="0" dirty="0">
                <a:ln>
                  <a:noFill/>
                </a:ln>
                <a:solidFill>
                  <a:prstClr val="black"/>
                </a:solidFill>
                <a:effectLst/>
                <a:uLnTx/>
                <a:uFillTx/>
                <a:latin typeface="Calibri"/>
                <a:ea typeface="+mn-ea"/>
                <a:cs typeface="+mn-cs"/>
              </a:rPr>
              <a:t>) INNER JOIN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t>
            </a:r>
            <a:r>
              <a:rPr kumimoji="0" lang="en-US" sz="1000" b="0" i="0" u="none" strike="noStrike" kern="1200" cap="none" spc="0" normalizeH="0" baseline="0" noProof="0" dirty="0">
                <a:ln>
                  <a:noFill/>
                </a:ln>
                <a:solidFill>
                  <a:prstClr val="black"/>
                </a:solidFill>
                <a:effectLst/>
                <a:uLnTx/>
                <a:uFillTx/>
                <a:latin typeface="Calibri"/>
                <a:ea typeface="+mn-ea"/>
                <a:cs typeface="+mn-cs"/>
              </a:rPr>
              <a:t> ON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tblFish.fish_UID</a:t>
            </a:r>
            <a:r>
              <a:rPr kumimoji="0" lang="en-US" sz="1000" b="0" i="0" u="none" strike="noStrike" kern="1200" cap="none" spc="0" normalizeH="0" baseline="0" noProof="0" dirty="0">
                <a:ln>
                  <a:noFill/>
                </a:ln>
                <a:solidFill>
                  <a:prstClr val="black"/>
                </a:solidFill>
                <a:effectLst/>
                <a:uLnTx/>
                <a:uFillTx/>
                <a:latin typeface="Calibri"/>
                <a:ea typeface="+mn-ea"/>
                <a:cs typeface="+mn-cs"/>
              </a:rPr>
              <a:t> =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tblAge.age_fishUID</a:t>
            </a:r>
            <a:r>
              <a:rPr kumimoji="0" lang="en-US" sz="10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7415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5</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159856242"/>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563" y="295275"/>
            <a:ext cx="7762875"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79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563" y="295275"/>
            <a:ext cx="7762875"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keith.hurley.STN\Desktop\Webinar Pictures\Fox-Chain-Aerial-View.jpg"/>
          <p:cNvPicPr>
            <a:picLocks noChangeAspect="1" noChangeArrowheads="1"/>
          </p:cNvPicPr>
          <p:nvPr/>
        </p:nvPicPr>
        <p:blipFill rotWithShape="1">
          <a:blip r:embed="rId3">
            <a:extLst>
              <a:ext uri="{28A0092B-C50C-407E-A947-70E740481C1C}">
                <a14:useLocalDpi xmlns:a14="http://schemas.microsoft.com/office/drawing/2010/main"/>
              </a:ext>
            </a:extLst>
          </a:blip>
          <a:srcRect t="27490" b="20030"/>
          <a:stretch/>
        </p:blipFill>
        <p:spPr bwMode="auto">
          <a:xfrm>
            <a:off x="4038600" y="3352800"/>
            <a:ext cx="403328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keith.hurley.STN\Desktop\Webinar Pictures\scale.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24600" y="457200"/>
            <a:ext cx="182348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keith.hurley.STN\Desktop\Webinar Pictures\3-4_05-27hills_pull.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20358" y="406267"/>
            <a:ext cx="19812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keith.hurley.STN\Desktop\Webinar Pictures\fishtub.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76984" y="404431"/>
            <a:ext cx="2447370" cy="142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76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563" y="295275"/>
            <a:ext cx="7762875"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906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1465" y="597694"/>
            <a:ext cx="8481070" cy="566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17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6698" y="876300"/>
            <a:ext cx="869060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62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914400"/>
            <a:ext cx="869060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42204" y="3896142"/>
            <a:ext cx="6477000" cy="2123658"/>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Two More Steps:</a:t>
            </a:r>
          </a:p>
          <a:p>
            <a:pPr marL="1028700" marR="0" lvl="1"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Label Required Fields</a:t>
            </a:r>
          </a:p>
          <a:p>
            <a:pPr marL="1028700" marR="0" lvl="1"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Label Data Types</a:t>
            </a:r>
            <a:endParaRPr kumimoji="0" lang="en-US" sz="4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3735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708" y="645201"/>
            <a:ext cx="6332183" cy="5509200"/>
          </a:xfrm>
          <a:prstGeom prst="rect">
            <a:avLst/>
          </a:prstGeom>
          <a:noFill/>
        </p:spPr>
        <p:txBody>
          <a:bodyPr wrap="none"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Text fields	</a:t>
            </a:r>
          </a:p>
          <a:p>
            <a:pPr marL="1028700" marR="0" lvl="1"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text vs memo</a:t>
            </a:r>
          </a:p>
          <a:p>
            <a:pPr marL="1028700" marR="0" lvl="1"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text vs number</a:t>
            </a:r>
          </a:p>
          <a:p>
            <a:pPr marL="1028700" marR="0" lvl="1"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empty string vs null	</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Date/time fields</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Boolean/bit fields</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Integer/Double/Decimal</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Specialty Fields</a:t>
            </a:r>
          </a:p>
        </p:txBody>
      </p:sp>
      <p:sp>
        <p:nvSpPr>
          <p:cNvPr id="3" name="TextBox 2"/>
          <p:cNvSpPr txBox="1"/>
          <p:nvPr/>
        </p:nvSpPr>
        <p:spPr>
          <a:xfrm flipH="1">
            <a:off x="2438400" y="228599"/>
            <a:ext cx="6163574"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Data types</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278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00CCFF"/>
                                      </p:to>
                                    </p:animClr>
                                  </p:sub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00CCFF"/>
                                      </p:to>
                                    </p:animClr>
                                  </p:sub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00CCFF"/>
                                      </p:to>
                                    </p:animClr>
                                  </p:sub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00CCFF"/>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00CCFF"/>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rgbClr val="00CCFF"/>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00CCFF"/>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7" end="7"/>
                                            </p:txEl>
                                          </p:spTgt>
                                        </p:tgtEl>
                                        <p:attrNameLst>
                                          <p:attrName>ppt_c</p:attrName>
                                        </p:attrNameLst>
                                      </p:cBhvr>
                                      <p:to>
                                        <a:srgbClr val="00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76200" y="161600"/>
          <a:ext cx="8991600" cy="6281464"/>
        </p:xfrm>
        <a:graphic>
          <a:graphicData uri="http://schemas.openxmlformats.org/drawingml/2006/table">
            <a:tbl>
              <a:tblPr/>
              <a:tblGrid>
                <a:gridCol w="1591434">
                  <a:extLst>
                    <a:ext uri="{9D8B030D-6E8A-4147-A177-3AD203B41FA5}">
                      <a16:colId xmlns:a16="http://schemas.microsoft.com/office/drawing/2014/main" val="20000"/>
                    </a:ext>
                  </a:extLst>
                </a:gridCol>
                <a:gridCol w="6365736">
                  <a:extLst>
                    <a:ext uri="{9D8B030D-6E8A-4147-A177-3AD203B41FA5}">
                      <a16:colId xmlns:a16="http://schemas.microsoft.com/office/drawing/2014/main" val="20001"/>
                    </a:ext>
                  </a:extLst>
                </a:gridCol>
                <a:gridCol w="1034430">
                  <a:extLst>
                    <a:ext uri="{9D8B030D-6E8A-4147-A177-3AD203B41FA5}">
                      <a16:colId xmlns:a16="http://schemas.microsoft.com/office/drawing/2014/main" val="20002"/>
                    </a:ext>
                  </a:extLst>
                </a:gridCol>
              </a:tblGrid>
              <a:tr h="226654">
                <a:tc>
                  <a:txBody>
                    <a:bodyPr/>
                    <a:lstStyle/>
                    <a:p>
                      <a:pPr algn="l" fontAlgn="t"/>
                      <a:r>
                        <a:rPr lang="en-US" sz="1400" dirty="0">
                          <a:solidFill>
                            <a:srgbClr val="FFFFFF"/>
                          </a:solidFill>
                          <a:effectLst/>
                          <a:latin typeface="verdana"/>
                        </a:rPr>
                        <a:t>Data type</a:t>
                      </a:r>
                    </a:p>
                  </a:txBody>
                  <a:tcPr marL="9426" marR="9426" marT="9426" marB="942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en-US" sz="1400">
                          <a:solidFill>
                            <a:srgbClr val="FFFFFF"/>
                          </a:solidFill>
                          <a:effectLst/>
                          <a:latin typeface="verdana"/>
                        </a:rPr>
                        <a:t>Description</a:t>
                      </a:r>
                    </a:p>
                  </a:txBody>
                  <a:tcPr marL="9426" marR="9426" marT="9426" marB="942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en-US" sz="1400">
                          <a:solidFill>
                            <a:srgbClr val="FFFFFF"/>
                          </a:solidFill>
                          <a:effectLst/>
                          <a:latin typeface="verdana"/>
                        </a:rPr>
                        <a:t>Storage</a:t>
                      </a:r>
                    </a:p>
                  </a:txBody>
                  <a:tcPr marL="9426" marR="9426" marT="9426" marB="942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val="10000"/>
                  </a:ext>
                </a:extLst>
              </a:tr>
              <a:tr h="459443">
                <a:tc>
                  <a:txBody>
                    <a:bodyPr/>
                    <a:lstStyle/>
                    <a:p>
                      <a:pPr fontAlgn="t"/>
                      <a:r>
                        <a:rPr lang="en-US" sz="1400">
                          <a:effectLst/>
                          <a:latin typeface="verdana"/>
                        </a:rPr>
                        <a:t>Text</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Use for text or combinations of text and numbers. 255 characters maximum</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 </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67696">
                <a:tc>
                  <a:txBody>
                    <a:bodyPr/>
                    <a:lstStyle/>
                    <a:p>
                      <a:pPr fontAlgn="t"/>
                      <a:r>
                        <a:rPr lang="en-US" sz="1400">
                          <a:effectLst/>
                          <a:latin typeface="verdana"/>
                        </a:rPr>
                        <a:t>Memo</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Memo is used for larger amounts of text. Stores up to 65,536 characters. </a:t>
                      </a:r>
                      <a:r>
                        <a:rPr lang="en-US" sz="1400" b="1">
                          <a:effectLst/>
                          <a:latin typeface="verdana"/>
                        </a:rPr>
                        <a:t>Note:</a:t>
                      </a:r>
                      <a:r>
                        <a:rPr lang="en-US" sz="1400">
                          <a:effectLst/>
                          <a:latin typeface="verdana"/>
                        </a:rPr>
                        <a:t> You cannot sort a memo field. However, they are searchable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 </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2"/>
                  </a:ext>
                </a:extLst>
              </a:tr>
              <a:tr h="310427">
                <a:tc>
                  <a:txBody>
                    <a:bodyPr/>
                    <a:lstStyle/>
                    <a:p>
                      <a:pPr fontAlgn="t"/>
                      <a:r>
                        <a:rPr lang="en-US" sz="1400">
                          <a:effectLst/>
                          <a:latin typeface="verdana"/>
                        </a:rPr>
                        <a:t>Byte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Allows whole numbers from 0 to 255</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1 byte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5293">
                <a:tc>
                  <a:txBody>
                    <a:bodyPr/>
                    <a:lstStyle/>
                    <a:p>
                      <a:pPr fontAlgn="t"/>
                      <a:r>
                        <a:rPr lang="en-US" sz="1400">
                          <a:effectLst/>
                          <a:latin typeface="verdana"/>
                        </a:rPr>
                        <a:t>Integer</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Allows whole numbers between -32,768 and 32,767</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2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4"/>
                  </a:ext>
                </a:extLst>
              </a:tr>
              <a:tr h="435293">
                <a:tc>
                  <a:txBody>
                    <a:bodyPr/>
                    <a:lstStyle/>
                    <a:p>
                      <a:pPr fontAlgn="t"/>
                      <a:r>
                        <a:rPr lang="en-US" sz="1400">
                          <a:effectLst/>
                          <a:latin typeface="verdana"/>
                        </a:rPr>
                        <a:t>Long</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Allows whole numbers between -2,147,483,648 and 2,147,483,647</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4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35293">
                <a:tc>
                  <a:txBody>
                    <a:bodyPr/>
                    <a:lstStyle/>
                    <a:p>
                      <a:pPr fontAlgn="t"/>
                      <a:r>
                        <a:rPr lang="en-US" sz="1400">
                          <a:effectLst/>
                          <a:latin typeface="verdana"/>
                        </a:rPr>
                        <a:t>Single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Single precision floating-point. Will handle most decimals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4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6"/>
                  </a:ext>
                </a:extLst>
              </a:tr>
              <a:tr h="435293">
                <a:tc>
                  <a:txBody>
                    <a:bodyPr/>
                    <a:lstStyle/>
                    <a:p>
                      <a:pPr fontAlgn="t"/>
                      <a:r>
                        <a:rPr lang="en-US" sz="1400">
                          <a:effectLst/>
                          <a:latin typeface="verdana"/>
                        </a:rPr>
                        <a:t>Double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Double precision floating-point. Will handle most decimals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8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59443">
                <a:tc>
                  <a:txBody>
                    <a:bodyPr/>
                    <a:lstStyle/>
                    <a:p>
                      <a:pPr fontAlgn="t"/>
                      <a:r>
                        <a:rPr lang="en-US" sz="1400">
                          <a:effectLst/>
                          <a:latin typeface="verdana"/>
                        </a:rPr>
                        <a:t>Currency</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Use for currency. Holds up to 15 digits of whole dollars, plus 4 decimal places. </a:t>
                      </a:r>
                      <a:r>
                        <a:rPr lang="en-US" sz="1400" b="1">
                          <a:effectLst/>
                          <a:latin typeface="verdana"/>
                        </a:rPr>
                        <a:t>Tip:</a:t>
                      </a:r>
                      <a:r>
                        <a:rPr lang="en-US" sz="1400">
                          <a:effectLst/>
                          <a:latin typeface="verdana"/>
                        </a:rPr>
                        <a:t>You can choose which country's currency to use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8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8"/>
                  </a:ext>
                </a:extLst>
              </a:tr>
              <a:tr h="459443">
                <a:tc>
                  <a:txBody>
                    <a:bodyPr/>
                    <a:lstStyle/>
                    <a:p>
                      <a:pPr fontAlgn="t"/>
                      <a:r>
                        <a:rPr lang="en-US" sz="1400">
                          <a:effectLst/>
                          <a:latin typeface="verdana"/>
                        </a:rPr>
                        <a:t>AutoNumber</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AutoNumber fields automatically give each record its own number, usually starting at 1</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4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435293">
                <a:tc>
                  <a:txBody>
                    <a:bodyPr/>
                    <a:lstStyle/>
                    <a:p>
                      <a:pPr fontAlgn="t"/>
                      <a:r>
                        <a:rPr lang="en-US" sz="1400">
                          <a:effectLst/>
                          <a:latin typeface="verdana"/>
                        </a:rPr>
                        <a:t>Date/Time</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Use for dates and times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8 bytes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10"/>
                  </a:ext>
                </a:extLst>
              </a:tr>
              <a:tr h="685023">
                <a:tc>
                  <a:txBody>
                    <a:bodyPr/>
                    <a:lstStyle/>
                    <a:p>
                      <a:pPr fontAlgn="t"/>
                      <a:r>
                        <a:rPr lang="en-US" sz="1400">
                          <a:effectLst/>
                          <a:latin typeface="verdana"/>
                        </a:rPr>
                        <a:t>Yes/No</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A logical field can be displayed as Yes/No, True/False, or On/Off. In code, use the constants True and False (equivalent to -1 and 0). </a:t>
                      </a:r>
                      <a:r>
                        <a:rPr lang="en-US" sz="1400" b="1">
                          <a:effectLst/>
                          <a:latin typeface="verdana"/>
                        </a:rPr>
                        <a:t>Note:</a:t>
                      </a:r>
                      <a:r>
                        <a:rPr lang="en-US" sz="1400">
                          <a:effectLst/>
                          <a:latin typeface="verdana"/>
                        </a:rPr>
                        <a:t> Null values are not allowed in Yes/No fields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1 bit</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459443">
                <a:tc>
                  <a:txBody>
                    <a:bodyPr/>
                    <a:lstStyle/>
                    <a:p>
                      <a:pPr fontAlgn="t"/>
                      <a:r>
                        <a:rPr lang="en-US" sz="1400">
                          <a:effectLst/>
                          <a:latin typeface="verdana"/>
                        </a:rPr>
                        <a:t>Ole Object</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Can store pictures, audio, video, or other BLOBs (Binary Large OBjects)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latin typeface="verdana"/>
                        </a:rPr>
                        <a:t>up to 1GB</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12"/>
                  </a:ext>
                </a:extLst>
              </a:tr>
              <a:tr h="310427">
                <a:tc>
                  <a:txBody>
                    <a:bodyPr/>
                    <a:lstStyle/>
                    <a:p>
                      <a:pPr fontAlgn="t"/>
                      <a:r>
                        <a:rPr lang="en-US" sz="1400">
                          <a:effectLst/>
                          <a:latin typeface="verdana"/>
                        </a:rPr>
                        <a:t>Hyperlink</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latin typeface="verdana"/>
                        </a:rPr>
                        <a:t>Contain links to other files, including web pages</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dirty="0">
                          <a:effectLst/>
                          <a:latin typeface="verdana"/>
                        </a:rPr>
                        <a:t> </a:t>
                      </a:r>
                    </a:p>
                  </a:txBody>
                  <a:tcPr marL="15711" marR="15711" marT="21995" marB="2199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73480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AED7-D73A-4796-A3B1-17F8575CFF3A}"/>
              </a:ext>
            </a:extLst>
          </p:cNvPr>
          <p:cNvPicPr>
            <a:picLocks noChangeAspect="1"/>
          </p:cNvPicPr>
          <p:nvPr/>
        </p:nvPicPr>
        <p:blipFill>
          <a:blip r:embed="rId2"/>
          <a:stretch>
            <a:fillRect/>
          </a:stretch>
        </p:blipFill>
        <p:spPr>
          <a:xfrm>
            <a:off x="0" y="866179"/>
            <a:ext cx="9144000" cy="5125641"/>
          </a:xfrm>
          <a:prstGeom prst="rect">
            <a:avLst/>
          </a:prstGeom>
        </p:spPr>
      </p:pic>
    </p:spTree>
    <p:extLst>
      <p:ext uri="{BB962C8B-B14F-4D97-AF65-F5344CB8AC3E}">
        <p14:creationId xmlns:p14="http://schemas.microsoft.com/office/powerpoint/2010/main" val="1489279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C788E0-6B5F-4384-B4A8-AA8A812B309B}"/>
              </a:ext>
            </a:extLst>
          </p:cNvPr>
          <p:cNvPicPr>
            <a:picLocks noChangeAspect="1"/>
          </p:cNvPicPr>
          <p:nvPr/>
        </p:nvPicPr>
        <p:blipFill>
          <a:blip r:embed="rId2"/>
          <a:stretch>
            <a:fillRect/>
          </a:stretch>
        </p:blipFill>
        <p:spPr>
          <a:xfrm>
            <a:off x="0" y="866179"/>
            <a:ext cx="9144000" cy="5125641"/>
          </a:xfrm>
          <a:prstGeom prst="rect">
            <a:avLst/>
          </a:prstGeom>
        </p:spPr>
      </p:pic>
    </p:spTree>
    <p:extLst>
      <p:ext uri="{BB962C8B-B14F-4D97-AF65-F5344CB8AC3E}">
        <p14:creationId xmlns:p14="http://schemas.microsoft.com/office/powerpoint/2010/main" val="147871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4</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82984254"/>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95530" cy="7032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n-ea"/>
                <a:cs typeface="+mn-cs"/>
              </a:rPr>
              <a:t>To Do</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Create Lookup Tables To Remove Text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Split Out Sets Of Fields That Repeat Down Columns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Transpose columns to rows where possible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n-ea"/>
                <a:cs typeface="+mn-cs"/>
              </a:rPr>
              <a:t>Goals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Each row represents one and only one piece of meaningful data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Each piece of data is in only one place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No data is in field headers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In production, you can add rows and not columns</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100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8893" y="2286000"/>
            <a:ext cx="6546664" cy="2800767"/>
          </a:xfrm>
          <a:prstGeom prst="rect">
            <a:avLst/>
          </a:prstGeom>
          <a:noFill/>
        </p:spPr>
        <p:txBody>
          <a:bodyPr wrap="none"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Primary Keys</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Indexes</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prstClr val="white"/>
                </a:solidFill>
                <a:effectLst/>
                <a:uLnTx/>
                <a:uFillTx/>
                <a:latin typeface="Calibri"/>
                <a:ea typeface="+mn-ea"/>
                <a:cs typeface="+mn-cs"/>
              </a:rPr>
              <a:t>Stored Procedures/Views</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4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extBox 2"/>
          <p:cNvSpPr txBox="1"/>
          <p:nvPr/>
        </p:nvSpPr>
        <p:spPr>
          <a:xfrm flipH="1">
            <a:off x="2438400" y="228599"/>
            <a:ext cx="6163574"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Performance</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240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457200"/>
            <a:ext cx="44958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00"/>
                </a:solidFill>
                <a:effectLst/>
                <a:uLnTx/>
                <a:uFillTx/>
                <a:latin typeface="Calibri"/>
                <a:ea typeface="+mn-ea"/>
                <a:cs typeface="+mn-cs"/>
              </a:rPr>
              <a:t>I’ve Learned So Much From My Mistakes…</a:t>
            </a:r>
          </a:p>
        </p:txBody>
      </p:sp>
      <p:sp>
        <p:nvSpPr>
          <p:cNvPr id="6" name="TextBox 5"/>
          <p:cNvSpPr txBox="1"/>
          <p:nvPr/>
        </p:nvSpPr>
        <p:spPr>
          <a:xfrm>
            <a:off x="3657600" y="3581400"/>
            <a:ext cx="4750128"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1F497D">
                    <a:lumMod val="60000"/>
                    <a:lumOff val="40000"/>
                  </a:srgbClr>
                </a:solidFill>
                <a:effectLst/>
                <a:uLnTx/>
                <a:uFillTx/>
                <a:latin typeface="Calibri"/>
                <a:ea typeface="+mn-ea"/>
                <a:cs typeface="+mn-cs"/>
              </a:rPr>
              <a:t>I’m Thinking Of Making A Few More</a:t>
            </a:r>
          </a:p>
        </p:txBody>
      </p:sp>
    </p:spTree>
    <p:extLst>
      <p:ext uri="{BB962C8B-B14F-4D97-AF65-F5344CB8AC3E}">
        <p14:creationId xmlns:p14="http://schemas.microsoft.com/office/powerpoint/2010/main" val="146982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childTnLst>
                                </p:cTn>
                              </p:par>
                              <p:par>
                                <p:cTn id="8" presetID="10" presetClass="entr" presetSubtype="0" fill="hold" grpId="0" nodeType="withEffect">
                                  <p:stCondLst>
                                    <p:cond delay="17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wallpoper.com/images/00/39/89/77/beaker-the_00398977.jpg"/>
          <p:cNvPicPr>
            <a:picLocks noChangeAspect="1" noChangeArrowheads="1"/>
          </p:cNvPicPr>
          <p:nvPr/>
        </p:nvPicPr>
        <p:blipFill rotWithShape="1">
          <a:blip r:embed="rId2">
            <a:extLst>
              <a:ext uri="{28A0092B-C50C-407E-A947-70E740481C1C}">
                <a14:useLocalDpi xmlns:a14="http://schemas.microsoft.com/office/drawing/2010/main" val="0"/>
              </a:ext>
            </a:extLst>
          </a:blip>
          <a:srcRect l="6241" t="10654" r="18097"/>
          <a:stretch/>
        </p:blipFill>
        <p:spPr bwMode="auto">
          <a:xfrm>
            <a:off x="152400" y="720937"/>
            <a:ext cx="8314267" cy="6137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3429000" y="1066800"/>
            <a:ext cx="5257800" cy="990600"/>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Lets Design A Database!</a:t>
            </a:r>
          </a:p>
        </p:txBody>
      </p:sp>
    </p:spTree>
    <p:extLst>
      <p:ext uri="{BB962C8B-B14F-4D97-AF65-F5344CB8AC3E}">
        <p14:creationId xmlns:p14="http://schemas.microsoft.com/office/powerpoint/2010/main" val="154033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27150"/>
            <a:ext cx="7010400" cy="52578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3657600" y="107576"/>
            <a:ext cx="5257800" cy="9906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Any Problems?</a:t>
            </a:r>
          </a:p>
        </p:txBody>
      </p:sp>
    </p:spTree>
    <p:extLst>
      <p:ext uri="{BB962C8B-B14F-4D97-AF65-F5344CB8AC3E}">
        <p14:creationId xmlns:p14="http://schemas.microsoft.com/office/powerpoint/2010/main" val="1668722626"/>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98235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6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80516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399"/>
            <a:ext cx="8610600" cy="656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80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0" y="2478554"/>
            <a:ext cx="5444119" cy="1015663"/>
          </a:xfrm>
          <a:prstGeom prst="rect">
            <a:avLst/>
          </a:prstGeom>
          <a:noFill/>
        </p:spPr>
        <p:txBody>
          <a:bodyPr wrap="none" rtlCol="0">
            <a:spAutoFit/>
          </a:bodyPr>
          <a:lstStyle/>
          <a:p>
            <a:r>
              <a:rPr lang="en-US" sz="6000" b="1" dirty="0">
                <a:solidFill>
                  <a:srgbClr val="FFFF00"/>
                </a:solidFill>
                <a:effectLst>
                  <a:glow rad="635000">
                    <a:prstClr val="black"/>
                  </a:glow>
                </a:effectLst>
              </a:rPr>
              <a:t>Queries and SQL</a:t>
            </a:r>
          </a:p>
        </p:txBody>
      </p:sp>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34057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1" y="609600"/>
            <a:ext cx="4267200" cy="923330"/>
          </a:xfrm>
          <a:prstGeom prst="rect">
            <a:avLst/>
          </a:prstGeom>
          <a:noFill/>
        </p:spPr>
        <p:txBody>
          <a:bodyPr wrap="square" rtlCol="0">
            <a:spAutoFit/>
          </a:bodyPr>
          <a:lstStyle/>
          <a:p>
            <a:r>
              <a:rPr lang="en-US" sz="5400" b="1" dirty="0">
                <a:solidFill>
                  <a:schemeClr val="bg1"/>
                </a:solidFill>
              </a:rPr>
              <a:t>CRUD Queries </a:t>
            </a:r>
          </a:p>
        </p:txBody>
      </p:sp>
      <p:sp>
        <p:nvSpPr>
          <p:cNvPr id="3" name="TextBox 2"/>
          <p:cNvSpPr txBox="1"/>
          <p:nvPr/>
        </p:nvSpPr>
        <p:spPr>
          <a:xfrm>
            <a:off x="3312516" y="1676400"/>
            <a:ext cx="2290371" cy="1938992"/>
          </a:xfrm>
          <a:prstGeom prst="rect">
            <a:avLst/>
          </a:prstGeom>
          <a:noFill/>
        </p:spPr>
        <p:txBody>
          <a:bodyPr wrap="none" rtlCol="0">
            <a:spAutoFit/>
          </a:bodyPr>
          <a:lstStyle/>
          <a:p>
            <a:pPr marL="571500" indent="-571500">
              <a:buFont typeface="Wingdings" panose="05000000000000000000" pitchFamily="2" charset="2"/>
              <a:buChar char="Ø"/>
            </a:pPr>
            <a:r>
              <a:rPr lang="en-US" sz="4000" dirty="0">
                <a:solidFill>
                  <a:schemeClr val="bg1"/>
                </a:solidFill>
              </a:rPr>
              <a:t>Create</a:t>
            </a:r>
          </a:p>
          <a:p>
            <a:pPr marL="571500" indent="-571500">
              <a:buFont typeface="Wingdings" panose="05000000000000000000" pitchFamily="2" charset="2"/>
              <a:buChar char="Ø"/>
            </a:pPr>
            <a:r>
              <a:rPr lang="en-US" sz="4000" dirty="0">
                <a:solidFill>
                  <a:schemeClr val="bg1"/>
                </a:solidFill>
              </a:rPr>
              <a:t>Update</a:t>
            </a:r>
          </a:p>
          <a:p>
            <a:pPr marL="571500" indent="-571500">
              <a:buFont typeface="Wingdings" panose="05000000000000000000" pitchFamily="2" charset="2"/>
              <a:buChar char="Ø"/>
            </a:pPr>
            <a:r>
              <a:rPr lang="en-US" sz="4000" dirty="0">
                <a:solidFill>
                  <a:schemeClr val="bg1"/>
                </a:solidFill>
              </a:rPr>
              <a:t>Delete</a:t>
            </a:r>
          </a:p>
        </p:txBody>
      </p:sp>
    </p:spTree>
    <p:extLst>
      <p:ext uri="{BB962C8B-B14F-4D97-AF65-F5344CB8AC3E}">
        <p14:creationId xmlns:p14="http://schemas.microsoft.com/office/powerpoint/2010/main" val="265825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3</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531026330"/>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797" y="3352"/>
            <a:ext cx="4919663"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447800" y="2133600"/>
            <a:ext cx="6399059" cy="830997"/>
          </a:xfrm>
          <a:prstGeom prst="rect">
            <a:avLst/>
          </a:prstGeom>
          <a:noFill/>
        </p:spPr>
        <p:txBody>
          <a:bodyPr wrap="none" rtlCol="0">
            <a:spAutoFit/>
          </a:bodyPr>
          <a:lstStyle/>
          <a:p>
            <a:r>
              <a:rPr lang="en-US" sz="4800" dirty="0">
                <a:solidFill>
                  <a:schemeClr val="bg1"/>
                </a:solidFill>
              </a:rPr>
              <a:t>Select </a:t>
            </a:r>
            <a:r>
              <a:rPr lang="en-US" sz="4800" dirty="0">
                <a:solidFill>
                  <a:srgbClr val="FFFF00"/>
                </a:solidFill>
              </a:rPr>
              <a:t>A</a:t>
            </a:r>
            <a:r>
              <a:rPr lang="en-US" sz="4800" dirty="0">
                <a:solidFill>
                  <a:schemeClr val="bg1"/>
                </a:solidFill>
              </a:rPr>
              <a:t> From </a:t>
            </a:r>
            <a:r>
              <a:rPr lang="en-US" sz="4800" dirty="0">
                <a:solidFill>
                  <a:srgbClr val="FFFF00"/>
                </a:solidFill>
              </a:rPr>
              <a:t>B</a:t>
            </a:r>
            <a:r>
              <a:rPr lang="en-US" sz="4800" dirty="0">
                <a:solidFill>
                  <a:schemeClr val="bg1"/>
                </a:solidFill>
              </a:rPr>
              <a:t> Where </a:t>
            </a:r>
            <a:r>
              <a:rPr lang="en-US" sz="4800" dirty="0">
                <a:solidFill>
                  <a:srgbClr val="FFFF00"/>
                </a:solidFill>
              </a:rPr>
              <a:t>C</a:t>
            </a:r>
          </a:p>
        </p:txBody>
      </p:sp>
      <p:sp>
        <p:nvSpPr>
          <p:cNvPr id="4" name="TextBox 3"/>
          <p:cNvSpPr txBox="1"/>
          <p:nvPr/>
        </p:nvSpPr>
        <p:spPr>
          <a:xfrm>
            <a:off x="509658" y="3581398"/>
            <a:ext cx="8275342" cy="584775"/>
          </a:xfrm>
          <a:prstGeom prst="rect">
            <a:avLst/>
          </a:prstGeom>
          <a:noFill/>
        </p:spPr>
        <p:txBody>
          <a:bodyPr wrap="none" rtlCol="0">
            <a:spAutoFit/>
          </a:bodyPr>
          <a:lstStyle/>
          <a:p>
            <a:r>
              <a:rPr lang="en-US" sz="3200" dirty="0">
                <a:solidFill>
                  <a:schemeClr val="bg1"/>
                </a:solidFill>
              </a:rPr>
              <a:t>Select </a:t>
            </a:r>
            <a:r>
              <a:rPr lang="en-US" sz="3200" dirty="0" err="1">
                <a:solidFill>
                  <a:srgbClr val="FFFF00"/>
                </a:solidFill>
              </a:rPr>
              <a:t>set_date</a:t>
            </a:r>
            <a:r>
              <a:rPr lang="en-US" sz="3200" dirty="0">
                <a:solidFill>
                  <a:schemeClr val="bg1"/>
                </a:solidFill>
              </a:rPr>
              <a:t> From </a:t>
            </a:r>
            <a:r>
              <a:rPr lang="en-US" sz="3200" dirty="0" err="1">
                <a:solidFill>
                  <a:srgbClr val="FFFF00"/>
                </a:solidFill>
              </a:rPr>
              <a:t>tblSets</a:t>
            </a:r>
            <a:r>
              <a:rPr lang="en-US" sz="3200" dirty="0">
                <a:solidFill>
                  <a:schemeClr val="bg1"/>
                </a:solidFill>
              </a:rPr>
              <a:t> Where </a:t>
            </a:r>
            <a:r>
              <a:rPr lang="en-US" sz="3200" dirty="0" err="1">
                <a:solidFill>
                  <a:srgbClr val="FFFF00"/>
                </a:solidFill>
              </a:rPr>
              <a:t>set_gear</a:t>
            </a:r>
            <a:r>
              <a:rPr lang="en-US" sz="3200" dirty="0">
                <a:solidFill>
                  <a:srgbClr val="FFFF00"/>
                </a:solidFill>
              </a:rPr>
              <a:t> = 1</a:t>
            </a:r>
          </a:p>
        </p:txBody>
      </p:sp>
    </p:spTree>
    <p:extLst>
      <p:ext uri="{BB962C8B-B14F-4D97-AF65-F5344CB8AC3E}">
        <p14:creationId xmlns:p14="http://schemas.microsoft.com/office/powerpoint/2010/main" val="303494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94586" y="1358619"/>
            <a:ext cx="4049507" cy="523220"/>
          </a:xfrm>
          <a:prstGeom prst="rect">
            <a:avLst/>
          </a:prstGeom>
          <a:noFill/>
        </p:spPr>
        <p:txBody>
          <a:bodyPr wrap="none" rtlCol="0">
            <a:spAutoFit/>
          </a:bodyPr>
          <a:lstStyle/>
          <a:p>
            <a:r>
              <a:rPr lang="en-US" sz="2800" b="1" dirty="0">
                <a:solidFill>
                  <a:srgbClr val="FFFF00"/>
                </a:solidFill>
                <a:latin typeface="Arial Narrow" panose="020B0606020202030204" pitchFamily="34" charset="0"/>
              </a:rPr>
              <a:t>keith.hurley@Nebraska.gov</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42272" y="5334000"/>
            <a:ext cx="3048006" cy="123749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72800" y="2781300"/>
            <a:ext cx="9144000" cy="685800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r="1467"/>
          <a:stretch/>
        </p:blipFill>
        <p:spPr>
          <a:xfrm rot="5400000">
            <a:off x="-1818684" y="1361484"/>
            <a:ext cx="6934202" cy="5278033"/>
          </a:xfrm>
          <a:prstGeom prst="snipRoundRect">
            <a:avLst>
              <a:gd name="adj1" fmla="val 50000"/>
              <a:gd name="adj2" fmla="val 0"/>
            </a:avLst>
          </a:prstGeom>
          <a:effectLst>
            <a:softEdge rad="635000"/>
          </a:effectLst>
        </p:spPr>
      </p:pic>
      <p:pic>
        <p:nvPicPr>
          <p:cNvPr id="12" name="Picture 11"/>
          <p:cNvPicPr>
            <a:picLocks noChangeAspect="1"/>
          </p:cNvPicPr>
          <p:nvPr/>
        </p:nvPicPr>
        <p:blipFill>
          <a:blip r:embed="rId5"/>
          <a:stretch>
            <a:fillRect/>
          </a:stretch>
        </p:blipFill>
        <p:spPr>
          <a:xfrm>
            <a:off x="10773547" y="-2951771"/>
            <a:ext cx="6096000" cy="4572000"/>
          </a:xfrm>
          <a:prstGeom prst="rect">
            <a:avLst/>
          </a:prstGeom>
        </p:spPr>
      </p:pic>
      <p:sp>
        <p:nvSpPr>
          <p:cNvPr id="3" name="TextBox 2"/>
          <p:cNvSpPr txBox="1"/>
          <p:nvPr/>
        </p:nvSpPr>
        <p:spPr>
          <a:xfrm>
            <a:off x="3265039" y="152400"/>
            <a:ext cx="5679055" cy="1200329"/>
          </a:xfrm>
          <a:prstGeom prst="rect">
            <a:avLst/>
          </a:prstGeom>
          <a:noFill/>
        </p:spPr>
        <p:txBody>
          <a:bodyPr wrap="square" rtlCol="0">
            <a:spAutoFit/>
          </a:bodyPr>
          <a:lstStyle/>
          <a:p>
            <a:r>
              <a:rPr lang="en-US" sz="7200" b="1" dirty="0">
                <a:solidFill>
                  <a:srgbClr val="FFFF00"/>
                </a:solidFill>
                <a:latin typeface="Arial Rounded MT Bold" panose="020F0704030504030204" pitchFamily="34" charset="0"/>
              </a:rPr>
              <a:t>Keith Hurley</a:t>
            </a:r>
          </a:p>
        </p:txBody>
      </p:sp>
    </p:spTree>
    <p:extLst>
      <p:ext uri="{BB962C8B-B14F-4D97-AF65-F5344CB8AC3E}">
        <p14:creationId xmlns:p14="http://schemas.microsoft.com/office/powerpoint/2010/main" val="142705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D7A9A7-B86E-4B72-80AB-233EFA245902}"/>
              </a:ext>
            </a:extLst>
          </p:cNvPr>
          <p:cNvSpPr txBox="1"/>
          <p:nvPr/>
        </p:nvSpPr>
        <p:spPr>
          <a:xfrm>
            <a:off x="1219200" y="533400"/>
            <a:ext cx="4572000" cy="3139321"/>
          </a:xfrm>
          <a:prstGeom prst="rect">
            <a:avLst/>
          </a:prstGeom>
          <a:noFill/>
        </p:spPr>
        <p:txBody>
          <a:bodyPr wrap="square">
            <a:spAutoFit/>
          </a:bodyPr>
          <a:lstStyle/>
          <a:p>
            <a:r>
              <a:rPr lang="en-US" b="0" i="0" dirty="0">
                <a:solidFill>
                  <a:schemeClr val="bg1"/>
                </a:solidFill>
                <a:effectLst/>
                <a:latin typeface="Tiempos Text"/>
              </a:rPr>
              <a:t>Data teams know they’re sitting on valuable insights but can’t sell them. They say decision makers misunderstand or oversimplify their analysis and expect them to do magic, to provide the right answers to all their questions. Executives, meanwhile, complain about how much money they invest in data science operations that don’t provide the guidance they hoped for. They don’t see tangible results because the results aren’t communicated in their language.</a:t>
            </a:r>
            <a:endParaRPr lang="en-US" dirty="0">
              <a:solidFill>
                <a:schemeClr val="bg1"/>
              </a:solidFill>
            </a:endParaRPr>
          </a:p>
        </p:txBody>
      </p:sp>
      <p:sp>
        <p:nvSpPr>
          <p:cNvPr id="5" name="TextBox 4">
            <a:extLst>
              <a:ext uri="{FF2B5EF4-FFF2-40B4-BE49-F238E27FC236}">
                <a16:creationId xmlns:a16="http://schemas.microsoft.com/office/drawing/2014/main" id="{05D8CB56-C093-402C-B6F3-0C8DD7C12470}"/>
              </a:ext>
            </a:extLst>
          </p:cNvPr>
          <p:cNvSpPr txBox="1"/>
          <p:nvPr/>
        </p:nvSpPr>
        <p:spPr>
          <a:xfrm>
            <a:off x="1828800" y="4800600"/>
            <a:ext cx="4572000" cy="646331"/>
          </a:xfrm>
          <a:prstGeom prst="rect">
            <a:avLst/>
          </a:prstGeom>
          <a:noFill/>
        </p:spPr>
        <p:txBody>
          <a:bodyPr wrap="square">
            <a:spAutoFit/>
          </a:bodyPr>
          <a:lstStyle/>
          <a:p>
            <a:pPr algn="ctr"/>
            <a:r>
              <a:rPr lang="en-US" b="1" i="0" dirty="0">
                <a:solidFill>
                  <a:schemeClr val="bg1"/>
                </a:solidFill>
                <a:effectLst/>
                <a:latin typeface="GT America"/>
              </a:rPr>
              <a:t>--Data Science and the Art of Persuasion (Harvard Business Review, 2019)</a:t>
            </a:r>
          </a:p>
        </p:txBody>
      </p:sp>
    </p:spTree>
    <p:extLst>
      <p:ext uri="{BB962C8B-B14F-4D97-AF65-F5344CB8AC3E}">
        <p14:creationId xmlns:p14="http://schemas.microsoft.com/office/powerpoint/2010/main" val="20194119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C61AEF-3A74-458B-B9B5-C51D7CC5C1C2}"/>
              </a:ext>
            </a:extLst>
          </p:cNvPr>
          <p:cNvSpPr txBox="1"/>
          <p:nvPr/>
        </p:nvSpPr>
        <p:spPr>
          <a:xfrm>
            <a:off x="2286000" y="1582341"/>
            <a:ext cx="4572000" cy="3693319"/>
          </a:xfrm>
          <a:prstGeom prst="rect">
            <a:avLst/>
          </a:prstGeom>
          <a:noFill/>
        </p:spPr>
        <p:txBody>
          <a:bodyPr wrap="square">
            <a:spAutoFit/>
          </a:bodyPr>
          <a:lstStyle/>
          <a:p>
            <a:r>
              <a:rPr lang="en-US" b="0" i="0" dirty="0">
                <a:solidFill>
                  <a:schemeClr val="bg1"/>
                </a:solidFill>
                <a:effectLst/>
                <a:latin typeface="Tiempos Text"/>
              </a:rPr>
              <a:t>Consider that 105 years ago, before coding and computers, Willard Brinton began his landmark book </a:t>
            </a:r>
            <a:r>
              <a:rPr lang="en-US" b="0" i="1" dirty="0">
                <a:solidFill>
                  <a:schemeClr val="bg1"/>
                </a:solidFill>
                <a:effectLst/>
                <a:latin typeface="Tiempos Text"/>
              </a:rPr>
              <a:t>Graphic Methods for Presenting Facts</a:t>
            </a:r>
            <a:r>
              <a:rPr lang="en-US" b="0" i="0" dirty="0">
                <a:solidFill>
                  <a:schemeClr val="bg1"/>
                </a:solidFill>
                <a:effectLst/>
                <a:latin typeface="Tiempos Text"/>
              </a:rPr>
              <a:t> by describing the last-mile problem: “Time after time it happens that some ignorant or presumptuous member of a committee or a board of directors will upset the carefully-thought-out plan of a man who knows the facts, simply because the man with the facts cannot present his facts readily enough to overcome the opposition….As the cathedral is to its foundation so is an effective presentation of facts to the data.”</a:t>
            </a:r>
            <a:endParaRPr lang="en-US" dirty="0">
              <a:solidFill>
                <a:schemeClr val="bg1"/>
              </a:solidFill>
            </a:endParaRPr>
          </a:p>
        </p:txBody>
      </p:sp>
      <p:sp>
        <p:nvSpPr>
          <p:cNvPr id="4" name="TextBox 3">
            <a:extLst>
              <a:ext uri="{FF2B5EF4-FFF2-40B4-BE49-F238E27FC236}">
                <a16:creationId xmlns:a16="http://schemas.microsoft.com/office/drawing/2014/main" id="{50BC873F-3671-42BD-B19F-0610805E6E15}"/>
              </a:ext>
            </a:extLst>
          </p:cNvPr>
          <p:cNvSpPr txBox="1"/>
          <p:nvPr/>
        </p:nvSpPr>
        <p:spPr>
          <a:xfrm>
            <a:off x="1981200" y="5486400"/>
            <a:ext cx="4572000" cy="646331"/>
          </a:xfrm>
          <a:prstGeom prst="rect">
            <a:avLst/>
          </a:prstGeom>
          <a:noFill/>
        </p:spPr>
        <p:txBody>
          <a:bodyPr wrap="square">
            <a:spAutoFit/>
          </a:bodyPr>
          <a:lstStyle/>
          <a:p>
            <a:pPr algn="ctr"/>
            <a:r>
              <a:rPr lang="en-US" b="1" i="0" dirty="0">
                <a:solidFill>
                  <a:schemeClr val="bg1"/>
                </a:solidFill>
                <a:effectLst/>
                <a:latin typeface="GT America"/>
              </a:rPr>
              <a:t>--Data Science and the Art of Persuasion (Harvard Business Review, 2019)</a:t>
            </a:r>
          </a:p>
        </p:txBody>
      </p:sp>
    </p:spTree>
    <p:extLst>
      <p:ext uri="{BB962C8B-B14F-4D97-AF65-F5344CB8AC3E}">
        <p14:creationId xmlns:p14="http://schemas.microsoft.com/office/powerpoint/2010/main" val="1642816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08C180-0BB1-4619-A263-9BD00BF27C2E}"/>
              </a:ext>
            </a:extLst>
          </p:cNvPr>
          <p:cNvSpPr txBox="1"/>
          <p:nvPr/>
        </p:nvSpPr>
        <p:spPr>
          <a:xfrm>
            <a:off x="304800" y="838200"/>
            <a:ext cx="8534400" cy="3416320"/>
          </a:xfrm>
          <a:prstGeom prst="rect">
            <a:avLst/>
          </a:prstGeom>
          <a:noFill/>
        </p:spPr>
        <p:txBody>
          <a:bodyPr wrap="square">
            <a:spAutoFit/>
          </a:bodyPr>
          <a:lstStyle/>
          <a:p>
            <a:pPr algn="l"/>
            <a:r>
              <a:rPr lang="en-US" sz="2400" b="0" i="0" dirty="0">
                <a:solidFill>
                  <a:schemeClr val="bg1"/>
                </a:solidFill>
                <a:effectLst/>
                <a:latin typeface="Tiempos Text"/>
              </a:rPr>
              <a:t>…organizations have been hiring the most technically oriented people they can find, ignoring their ability or desire (or lack thereof) to communicate with a lay audience.</a:t>
            </a:r>
          </a:p>
          <a:p>
            <a:pPr algn="l"/>
            <a:endParaRPr lang="en-US" sz="2400" b="0" i="0" dirty="0">
              <a:solidFill>
                <a:schemeClr val="bg1"/>
              </a:solidFill>
              <a:effectLst/>
              <a:latin typeface="Tiempos Text"/>
            </a:endParaRPr>
          </a:p>
          <a:p>
            <a:pPr algn="l"/>
            <a:r>
              <a:rPr lang="en-US" sz="2400" b="0" i="0" dirty="0">
                <a:solidFill>
                  <a:schemeClr val="bg1"/>
                </a:solidFill>
                <a:effectLst/>
                <a:latin typeface="Tiempos Text"/>
              </a:rPr>
              <a:t>That would be fine if those organizations also hired other people to close the gap—but they don’t. They still expect data scientists to wrangle data, analyze it in the context of knowing the business and its strategy, make charts, and present them to a lay audience. That’s unreasonable. That’s unicorn stuff.</a:t>
            </a:r>
          </a:p>
        </p:txBody>
      </p:sp>
      <p:sp>
        <p:nvSpPr>
          <p:cNvPr id="4" name="TextBox 3">
            <a:extLst>
              <a:ext uri="{FF2B5EF4-FFF2-40B4-BE49-F238E27FC236}">
                <a16:creationId xmlns:a16="http://schemas.microsoft.com/office/drawing/2014/main" id="{7D225B8E-DFF6-41BD-817F-B16AC422BFA9}"/>
              </a:ext>
            </a:extLst>
          </p:cNvPr>
          <p:cNvSpPr txBox="1"/>
          <p:nvPr/>
        </p:nvSpPr>
        <p:spPr>
          <a:xfrm>
            <a:off x="76200" y="5181600"/>
            <a:ext cx="8991600" cy="646331"/>
          </a:xfrm>
          <a:prstGeom prst="rect">
            <a:avLst/>
          </a:prstGeom>
          <a:noFill/>
        </p:spPr>
        <p:txBody>
          <a:bodyPr wrap="square">
            <a:spAutoFit/>
          </a:bodyPr>
          <a:lstStyle/>
          <a:p>
            <a:pPr algn="r"/>
            <a:r>
              <a:rPr lang="en-US" b="1" i="0" dirty="0">
                <a:solidFill>
                  <a:schemeClr val="bg1">
                    <a:lumMod val="50000"/>
                  </a:schemeClr>
                </a:solidFill>
                <a:effectLst/>
                <a:latin typeface="GT America"/>
              </a:rPr>
              <a:t>-- Data Science and the Art of Persuasion </a:t>
            </a:r>
          </a:p>
          <a:p>
            <a:pPr algn="r"/>
            <a:r>
              <a:rPr lang="en-US" b="1" i="0" dirty="0">
                <a:solidFill>
                  <a:schemeClr val="bg1">
                    <a:lumMod val="50000"/>
                  </a:schemeClr>
                </a:solidFill>
                <a:effectLst/>
                <a:latin typeface="GT America"/>
              </a:rPr>
              <a:t>(Harvard Business Review, 2019)</a:t>
            </a:r>
          </a:p>
        </p:txBody>
      </p:sp>
    </p:spTree>
    <p:extLst>
      <p:ext uri="{BB962C8B-B14F-4D97-AF65-F5344CB8AC3E}">
        <p14:creationId xmlns:p14="http://schemas.microsoft.com/office/powerpoint/2010/main" val="28744077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E492DF-FC3B-4294-A179-FB6A8C7B18F2}"/>
              </a:ext>
            </a:extLst>
          </p:cNvPr>
          <p:cNvSpPr txBox="1"/>
          <p:nvPr/>
        </p:nvSpPr>
        <p:spPr>
          <a:xfrm>
            <a:off x="228600" y="228600"/>
            <a:ext cx="8686800" cy="2862322"/>
          </a:xfrm>
          <a:prstGeom prst="rect">
            <a:avLst/>
          </a:prstGeom>
          <a:noFill/>
        </p:spPr>
        <p:txBody>
          <a:bodyPr wrap="square">
            <a:spAutoFit/>
          </a:bodyPr>
          <a:lstStyle/>
          <a:p>
            <a:r>
              <a:rPr lang="en-US" b="0" i="0" dirty="0">
                <a:solidFill>
                  <a:schemeClr val="bg1"/>
                </a:solidFill>
                <a:effectLst/>
                <a:latin typeface="Tiempos Text"/>
              </a:rPr>
              <a:t>Chart Wizard, Microsoft’s innovation in Excel, introduced “click and viz” for the rest of us, fully cleaving the two worlds. Suddenly anyone could instantly create a chart along with overwrought variations on it that made bars three-dimensional or turned a pie into a doughnut. The profoundness of this shift can’t be overstated. ………</a:t>
            </a:r>
          </a:p>
          <a:p>
            <a:endParaRPr lang="en-US" dirty="0">
              <a:solidFill>
                <a:schemeClr val="bg1"/>
              </a:solidFill>
              <a:latin typeface="Tiempos Text"/>
            </a:endParaRPr>
          </a:p>
          <a:p>
            <a:r>
              <a:rPr lang="en-US" b="0" i="0" dirty="0">
                <a:solidFill>
                  <a:schemeClr val="bg1"/>
                </a:solidFill>
                <a:effectLst/>
                <a:latin typeface="Tiempos Text"/>
              </a:rPr>
              <a:t>Designers—</a:t>
            </a:r>
            <a:r>
              <a:rPr lang="en-US" b="0" i="0" dirty="0" err="1">
                <a:solidFill>
                  <a:schemeClr val="bg1"/>
                </a:solidFill>
                <a:effectLst/>
                <a:latin typeface="Tiempos Text"/>
              </a:rPr>
              <a:t>draftspeople</a:t>
            </a:r>
            <a:r>
              <a:rPr lang="en-US" b="0" i="0" dirty="0">
                <a:solidFill>
                  <a:schemeClr val="bg1"/>
                </a:solidFill>
                <a:effectLst/>
                <a:latin typeface="Tiempos Text"/>
              </a:rPr>
              <a:t>—were devalued and eventually fell out of data analysis. Visualization became the job of those who managed data, most of whom were neither trained to visualize nor inclined to learn. The speed and convenience of pasting a Chart Wizard graphic into a presentation prevailed over slower, more resource-intensive, design-driven visuals, even if the latter were demonstrably more effective.</a:t>
            </a:r>
            <a:endParaRPr lang="en-US" dirty="0">
              <a:solidFill>
                <a:schemeClr val="bg1"/>
              </a:solidFill>
            </a:endParaRPr>
          </a:p>
        </p:txBody>
      </p:sp>
      <p:sp>
        <p:nvSpPr>
          <p:cNvPr id="4" name="TextBox 3">
            <a:extLst>
              <a:ext uri="{FF2B5EF4-FFF2-40B4-BE49-F238E27FC236}">
                <a16:creationId xmlns:a16="http://schemas.microsoft.com/office/drawing/2014/main" id="{5AAF52BB-FFAA-44B1-AFBA-C40AF0E11E88}"/>
              </a:ext>
            </a:extLst>
          </p:cNvPr>
          <p:cNvSpPr txBox="1"/>
          <p:nvPr/>
        </p:nvSpPr>
        <p:spPr>
          <a:xfrm>
            <a:off x="1828800" y="4800600"/>
            <a:ext cx="4572000" cy="646331"/>
          </a:xfrm>
          <a:prstGeom prst="rect">
            <a:avLst/>
          </a:prstGeom>
          <a:noFill/>
        </p:spPr>
        <p:txBody>
          <a:bodyPr wrap="square">
            <a:spAutoFit/>
          </a:bodyPr>
          <a:lstStyle/>
          <a:p>
            <a:pPr algn="ctr"/>
            <a:r>
              <a:rPr lang="en-US" b="1" i="0" dirty="0">
                <a:solidFill>
                  <a:schemeClr val="bg1"/>
                </a:solidFill>
                <a:effectLst/>
                <a:latin typeface="GT America"/>
              </a:rPr>
              <a:t>--Data Science and the Art of Persuasion (Harvard Business Review, 2019)</a:t>
            </a:r>
          </a:p>
        </p:txBody>
      </p:sp>
    </p:spTree>
    <p:extLst>
      <p:ext uri="{BB962C8B-B14F-4D97-AF65-F5344CB8AC3E}">
        <p14:creationId xmlns:p14="http://schemas.microsoft.com/office/powerpoint/2010/main" val="3486112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2</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175520143"/>
      </p:ext>
    </p:extLst>
  </p:cSld>
  <p:clrMapOvr>
    <a:masterClrMapping/>
  </p:clrMapOvr>
  <mc:AlternateContent xmlns:mc="http://schemas.openxmlformats.org/markup-compatibility/2006" xmlns:p14="http://schemas.microsoft.com/office/powerpoint/2010/main">
    <mc:Choice Requires="p14">
      <p:transition spd="slow" p14:dur="900" advClick="0" advTm="60000">
        <p14:warp dir="in"/>
      </p:transition>
    </mc:Choice>
    <mc:Fallback xmlns="">
      <p:transition spd="slow" advClick="0"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1</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860463910"/>
      </p:ext>
    </p:extLst>
  </p:cSld>
  <p:clrMapOvr>
    <a:masterClrMapping/>
  </p:clrMapOvr>
  <mc:AlternateContent xmlns:mc="http://schemas.openxmlformats.org/markup-compatibility/2006" xmlns:p14="http://schemas.microsoft.com/office/powerpoint/2010/main">
    <mc:Choice Requires="p14">
      <p:transition spd="slow" p14:dur="900" advClick="0" advTm="60000">
        <p14:warp dir="in"/>
      </p:transition>
    </mc:Choice>
    <mc:Fallback xmlns="">
      <p:transition spd="slow" advClick="0"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0</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
        <p:nvSpPr>
          <p:cNvPr id="6" name="Rectangle 5"/>
          <p:cNvSpPr/>
          <p:nvPr/>
        </p:nvSpPr>
        <p:spPr>
          <a:xfrm>
            <a:off x="0" y="0"/>
            <a:ext cx="9144000" cy="6858000"/>
          </a:xfrm>
          <a:prstGeom prst="rect">
            <a:avLst/>
          </a:prstGeom>
          <a:noFill/>
          <a:ln w="444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52400" y="152400"/>
            <a:ext cx="9144000" cy="6858000"/>
          </a:xfrm>
          <a:prstGeom prst="rect">
            <a:avLst/>
          </a:prstGeom>
          <a:solidFill>
            <a:srgbClr val="C00000"/>
          </a:solidFill>
          <a:ln w="444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b="1" dirty="0"/>
              <a:t>Let’s Go!</a:t>
            </a:r>
          </a:p>
        </p:txBody>
      </p:sp>
    </p:spTree>
    <p:extLst>
      <p:ext uri="{BB962C8B-B14F-4D97-AF65-F5344CB8AC3E}">
        <p14:creationId xmlns:p14="http://schemas.microsoft.com/office/powerpoint/2010/main" val="426116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par>
                          <p:cTn id="330" fill="hold">
                            <p:stCondLst>
                              <p:cond delay="58500"/>
                            </p:stCondLst>
                            <p:childTnLst>
                              <p:par>
                                <p:cTn id="331" presetID="10" presetClass="entr" presetSubtype="0" fill="hold" grpId="1" nodeType="afterEffect">
                                  <p:stCondLst>
                                    <p:cond delay="0"/>
                                  </p:stCondLst>
                                  <p:childTnLst>
                                    <p:set>
                                      <p:cBhvr>
                                        <p:cTn id="332" dur="1" fill="hold">
                                          <p:stCondLst>
                                            <p:cond delay="0"/>
                                          </p:stCondLst>
                                        </p:cTn>
                                        <p:tgtEl>
                                          <p:spTgt spid="6"/>
                                        </p:tgtEl>
                                        <p:attrNameLst>
                                          <p:attrName>style.visibility</p:attrName>
                                        </p:attrNameLst>
                                      </p:cBhvr>
                                      <p:to>
                                        <p:strVal val="visible"/>
                                      </p:to>
                                    </p:set>
                                    <p:animEffect transition="in" filter="fade">
                                      <p:cBhvr>
                                        <p:cTn id="333" dur="500"/>
                                        <p:tgtEl>
                                          <p:spTgt spid="6"/>
                                        </p:tgtEl>
                                      </p:cBhvr>
                                    </p:animEffect>
                                  </p:childTnLst>
                                </p:cTn>
                              </p:par>
                            </p:childTnLst>
                          </p:cTn>
                        </p:par>
                        <p:par>
                          <p:cTn id="334" fill="hold">
                            <p:stCondLst>
                              <p:cond delay="59000"/>
                            </p:stCondLst>
                            <p:childTnLst>
                              <p:par>
                                <p:cTn id="335" presetID="26" presetClass="emph" presetSubtype="0" repeatCount="59000" fill="hold" grpId="0" nodeType="afterEffect">
                                  <p:stCondLst>
                                    <p:cond delay="0"/>
                                  </p:stCondLst>
                                  <p:childTnLst>
                                    <p:animEffect transition="out" filter="fade">
                                      <p:cBhvr>
                                        <p:cTn id="336" dur="500" tmFilter="0, 0; .2, .5; .8, .5; 1, 0"/>
                                        <p:tgtEl>
                                          <p:spTgt spid="6"/>
                                        </p:tgtEl>
                                      </p:cBhvr>
                                    </p:animEffect>
                                    <p:animScale>
                                      <p:cBhvr>
                                        <p:cTn id="337" dur="250" autoRev="1" fill="hold"/>
                                        <p:tgtEl>
                                          <p:spTgt spid="6"/>
                                        </p:tgtEl>
                                      </p:cBhvr>
                                      <p:by x="105000" y="105000"/>
                                    </p:animScale>
                                  </p:childTnLst>
                                </p:cTn>
                              </p:par>
                            </p:childTnLst>
                          </p:cTn>
                        </p:par>
                        <p:par>
                          <p:cTn id="338" fill="hold">
                            <p:stCondLst>
                              <p:cond delay="88500"/>
                            </p:stCondLst>
                            <p:childTnLst>
                              <p:par>
                                <p:cTn id="339" presetID="4" presetClass="entr" presetSubtype="16" fill="hold" grpId="0" nodeType="afterEffect">
                                  <p:stCondLst>
                                    <p:cond delay="0"/>
                                  </p:stCondLst>
                                  <p:childTnLst>
                                    <p:set>
                                      <p:cBhvr>
                                        <p:cTn id="340" dur="1" fill="hold">
                                          <p:stCondLst>
                                            <p:cond delay="0"/>
                                          </p:stCondLst>
                                        </p:cTn>
                                        <p:tgtEl>
                                          <p:spTgt spid="71"/>
                                        </p:tgtEl>
                                        <p:attrNameLst>
                                          <p:attrName>style.visibility</p:attrName>
                                        </p:attrNameLst>
                                      </p:cBhvr>
                                      <p:to>
                                        <p:strVal val="visible"/>
                                      </p:to>
                                    </p:set>
                                    <p:animEffect transition="in" filter="box(in)">
                                      <p:cBhvr>
                                        <p:cTn id="341"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P spid="6" grpId="0" animBg="1"/>
      <p:bldP spid="6" grpId="1" animBg="1"/>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305FFD-EBCA-47B1-A9AB-D2DAEB1E0F39}"/>
              </a:ext>
            </a:extLst>
          </p:cNvPr>
          <p:cNvSpPr txBox="1"/>
          <p:nvPr/>
        </p:nvSpPr>
        <p:spPr>
          <a:xfrm>
            <a:off x="76200" y="1074241"/>
            <a:ext cx="8991600" cy="4661276"/>
          </a:xfrm>
          <a:prstGeom prst="rect">
            <a:avLst/>
          </a:prstGeom>
          <a:noFill/>
        </p:spPr>
        <p:txBody>
          <a:bodyPr wrap="square">
            <a:spAutoFit/>
          </a:bodyPr>
          <a:lstStyle/>
          <a:p>
            <a:pPr marL="342900" indent="-342900">
              <a:lnSpc>
                <a:spcPct val="150000"/>
              </a:lnSpc>
              <a:buSzPct val="120000"/>
              <a:buFont typeface="Arial" panose="020B0604020202020204" pitchFamily="34" charset="0"/>
              <a:buChar char="•"/>
            </a:pP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Introductory GIS for Fisheries Biologists</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50000"/>
              </a:lnSpc>
              <a:buSzPct val="120000"/>
              <a:buFont typeface="Arial" panose="020B0604020202020204" pitchFamily="34" charset="0"/>
              <a:buChar char="•"/>
            </a:pP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Advanced GIS for Fisheries Biologists</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50000"/>
              </a:lnSpc>
              <a:buSzPct val="120000"/>
              <a:buFont typeface="Arial" panose="020B0604020202020204" pitchFamily="34" charset="0"/>
              <a:buChar char="•"/>
            </a:pP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Bayesian I: Introductory Bayesian Inference with JAGS for Fish Biologists</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50000"/>
              </a:lnSpc>
              <a:buSzPct val="120000"/>
              <a:buFont typeface="Arial" panose="020B0604020202020204" pitchFamily="34" charset="0"/>
              <a:buChar char="•"/>
            </a:pP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Bayesian II: Intermediate Bayesian Inference with JAGS for Fish Biologists</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50000"/>
              </a:lnSpc>
              <a:buSzPct val="120000"/>
              <a:buFont typeface="Arial" panose="020B0604020202020204" pitchFamily="34" charset="0"/>
              <a:buChar char="•"/>
            </a:pP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Data Wrangling using the </a:t>
            </a:r>
            <a:r>
              <a:rPr lang="en-US" sz="2000" b="1" dirty="0" err="1">
                <a:solidFill>
                  <a:schemeClr val="bg1"/>
                </a:solidFill>
                <a:latin typeface="Lato" panose="020F0502020204030203" pitchFamily="34" charset="0"/>
                <a:ea typeface="Lato" panose="020F0502020204030203" pitchFamily="34" charset="0"/>
                <a:cs typeface="Lato" panose="020F0502020204030203" pitchFamily="34" charset="0"/>
              </a:rPr>
              <a:t>Tidyverse</a:t>
            </a: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 in R</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50000"/>
              </a:lnSpc>
              <a:buSzPct val="120000"/>
              <a:buFont typeface="Arial" panose="020B0604020202020204" pitchFamily="34" charset="0"/>
              <a:buChar char="•"/>
            </a:pP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How To Run Citizen Science Projects with Anglers</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50000"/>
              </a:lnSpc>
              <a:buSzPct val="120000"/>
              <a:buFont typeface="Arial" panose="020B0604020202020204" pitchFamily="34" charset="0"/>
              <a:buChar char="•"/>
            </a:pP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Scientific Writing Workshop</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50000"/>
              </a:lnSpc>
              <a:buSzPct val="120000"/>
              <a:buFont typeface="Arial" panose="020B0604020202020204" pitchFamily="34" charset="0"/>
              <a:buChar char="•"/>
            </a:pP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Aquatic Plant Identification</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50000"/>
              </a:lnSpc>
              <a:buSzPct val="120000"/>
              <a:buFont typeface="Arial" panose="020B0604020202020204" pitchFamily="34" charset="0"/>
              <a:buChar char="•"/>
            </a:pP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Informing Fisheries Management with Individual-Based Models in R</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spcAft>
                <a:spcPts val="600"/>
              </a:spcAft>
              <a:buSzPct val="120000"/>
              <a:buFont typeface="Arial" panose="020B0604020202020204" pitchFamily="34" charset="0"/>
              <a:buChar char="•"/>
            </a:pPr>
            <a:endParaRPr lang="en-US" sz="2000" i="0" dirty="0">
              <a:solidFill>
                <a:schemeClr val="bg1"/>
              </a:solidFill>
              <a:effectLst/>
              <a:latin typeface="var( --e-global-typography-primary-font-family )"/>
            </a:endParaRPr>
          </a:p>
        </p:txBody>
      </p:sp>
      <p:sp>
        <p:nvSpPr>
          <p:cNvPr id="4" name="TextBox 3">
            <a:extLst>
              <a:ext uri="{FF2B5EF4-FFF2-40B4-BE49-F238E27FC236}">
                <a16:creationId xmlns:a16="http://schemas.microsoft.com/office/drawing/2014/main" id="{14EA9856-D545-4A50-B760-80898BB0B4B5}"/>
              </a:ext>
            </a:extLst>
          </p:cNvPr>
          <p:cNvSpPr txBox="1"/>
          <p:nvPr/>
        </p:nvSpPr>
        <p:spPr>
          <a:xfrm>
            <a:off x="2199331" y="304800"/>
            <a:ext cx="5975738" cy="769441"/>
          </a:xfrm>
          <a:prstGeom prst="rect">
            <a:avLst/>
          </a:prstGeom>
          <a:noFill/>
        </p:spPr>
        <p:txBody>
          <a:bodyPr wrap="none" rtlCol="0">
            <a:spAutoFit/>
          </a:bodyPr>
          <a:lstStyle/>
          <a:p>
            <a:r>
              <a:rPr lang="en-US" sz="4400" b="1" dirty="0">
                <a:solidFill>
                  <a:srgbClr val="FFFF00"/>
                </a:solidFill>
              </a:rPr>
              <a:t>AFS 2023 – Grand Rapids</a:t>
            </a:r>
          </a:p>
        </p:txBody>
      </p:sp>
    </p:spTree>
    <p:extLst>
      <p:ext uri="{BB962C8B-B14F-4D97-AF65-F5344CB8AC3E}">
        <p14:creationId xmlns:p14="http://schemas.microsoft.com/office/powerpoint/2010/main" val="71263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2" end="2"/>
                                            </p:txEl>
                                          </p:spTgt>
                                        </p:tgtEl>
                                        <p:attrNameLst>
                                          <p:attrName>style.opacity</p:attrName>
                                        </p:attrNameLst>
                                      </p:cBhvr>
                                      <p:to>
                                        <p:strVal val="0.25"/>
                                      </p:to>
                                    </p:set>
                                    <p:animEffect filter="image" prLst="opacity: 0.25">
                                      <p:cBhvr rctx="IE">
                                        <p:cTn id="10" dur="indefinite"/>
                                        <p:tgtEl>
                                          <p:spTgt spid="3">
                                            <p:txEl>
                                              <p:pRg st="2" end="2"/>
                                            </p:txEl>
                                          </p:spTgt>
                                        </p:tgtEl>
                                      </p:cBhvr>
                                    </p:animEffect>
                                  </p:childTnLst>
                                </p:cTn>
                              </p:par>
                              <p:par>
                                <p:cTn id="11" presetID="9" presetClass="emph" presetSubtype="0" nodeType="withEffect">
                                  <p:stCondLst>
                                    <p:cond delay="0"/>
                                  </p:stCondLst>
                                  <p:childTnLst>
                                    <p:set>
                                      <p:cBhvr>
                                        <p:cTn id="12" dur="indefinite"/>
                                        <p:tgtEl>
                                          <p:spTgt spid="3">
                                            <p:txEl>
                                              <p:pRg st="1" end="1"/>
                                            </p:txEl>
                                          </p:spTgt>
                                        </p:tgtEl>
                                        <p:attrNameLst>
                                          <p:attrName>style.opacity</p:attrName>
                                        </p:attrNameLst>
                                      </p:cBhvr>
                                      <p:to>
                                        <p:strVal val="0.25"/>
                                      </p:to>
                                    </p:set>
                                    <p:animEffect filter="image" prLst="opacity: 0.25">
                                      <p:cBhvr rctx="IE">
                                        <p:cTn id="13" dur="indefinite"/>
                                        <p:tgtEl>
                                          <p:spTgt spid="3">
                                            <p:txEl>
                                              <p:pRg st="1" end="1"/>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9" presetClass="emph" presetSubtype="0" nodeType="withEffect">
                                  <p:stCondLst>
                                    <p:cond delay="0"/>
                                  </p:stCondLst>
                                  <p:childTnLst>
                                    <p:set>
                                      <p:cBhvr>
                                        <p:cTn id="24" dur="indefinite"/>
                                        <p:tgtEl>
                                          <p:spTgt spid="3">
                                            <p:txEl>
                                              <p:pRg st="8" end="8"/>
                                            </p:txEl>
                                          </p:spTgt>
                                        </p:tgtEl>
                                        <p:attrNameLst>
                                          <p:attrName>style.opacity</p:attrName>
                                        </p:attrNameLst>
                                      </p:cBhvr>
                                      <p:to>
                                        <p:strVal val="0.25"/>
                                      </p:to>
                                    </p:set>
                                    <p:animEffect filter="image" prLst="opacity: 0.25">
                                      <p:cBhvr rctx="IE">
                                        <p:cTn id="25"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 action="ppaction://customshow?id=0&amp;return=true"/>
          </p:cNvPr>
          <p:cNvPicPr>
            <a:picLocks noChangeAspect="1"/>
          </p:cNvPicPr>
          <p:nvPr/>
        </p:nvPicPr>
        <p:blipFill>
          <a:blip r:embed="rId3"/>
          <a:stretch>
            <a:fillRect/>
          </a:stretch>
        </p:blipFill>
        <p:spPr>
          <a:xfrm>
            <a:off x="1143000" y="609600"/>
            <a:ext cx="6924675" cy="5198933"/>
          </a:xfrm>
          <a:prstGeom prst="rect">
            <a:avLst/>
          </a:prstGeom>
        </p:spPr>
      </p:pic>
    </p:spTree>
    <p:extLst>
      <p:ext uri="{BB962C8B-B14F-4D97-AF65-F5344CB8AC3E}">
        <p14:creationId xmlns:p14="http://schemas.microsoft.com/office/powerpoint/2010/main" val="257050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904" y="533400"/>
            <a:ext cx="8488496" cy="5016758"/>
          </a:xfrm>
          <a:prstGeom prst="rect">
            <a:avLst/>
          </a:prstGeom>
        </p:spPr>
        <p:txBody>
          <a:bodyPr wrap="square">
            <a:spAutoFit/>
          </a:bodyPr>
          <a:lstStyle/>
          <a:p>
            <a:r>
              <a:rPr lang="en-US" sz="6000" dirty="0">
                <a:solidFill>
                  <a:schemeClr val="bg1"/>
                </a:solidFill>
                <a:latin typeface="Droid Serif"/>
              </a:rPr>
              <a:t>“Over the last two years alone 90 percent of the data in the world was generated</a:t>
            </a:r>
            <a:r>
              <a:rPr lang="en-US" sz="6000" b="1" dirty="0">
                <a:solidFill>
                  <a:schemeClr val="bg1"/>
                </a:solidFill>
                <a:latin typeface="Droid Serif"/>
              </a:rPr>
              <a:t>”</a:t>
            </a:r>
          </a:p>
          <a:p>
            <a:pPr algn="r"/>
            <a:endParaRPr lang="en-US" sz="4000" dirty="0">
              <a:solidFill>
                <a:schemeClr val="bg1"/>
              </a:solidFill>
              <a:latin typeface="Droid Serif"/>
            </a:endParaRPr>
          </a:p>
          <a:p>
            <a:pPr algn="r"/>
            <a:r>
              <a:rPr lang="en-US" sz="4000" dirty="0">
                <a:solidFill>
                  <a:schemeClr val="bg1"/>
                </a:solidFill>
                <a:latin typeface="Droid Serif"/>
              </a:rPr>
              <a:t>-Forbes 2018</a:t>
            </a:r>
          </a:p>
        </p:txBody>
      </p:sp>
    </p:spTree>
    <p:extLst>
      <p:ext uri="{BB962C8B-B14F-4D97-AF65-F5344CB8AC3E}">
        <p14:creationId xmlns:p14="http://schemas.microsoft.com/office/powerpoint/2010/main" val="326787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14</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2646244144"/>
      </p:ext>
    </p:extLst>
  </p:cSld>
  <p:clrMapOvr>
    <a:masterClrMapping/>
  </p:clrMapOvr>
  <mc:AlternateContent xmlns:mc="http://schemas.openxmlformats.org/markup-compatibility/2006" xmlns:p14="http://schemas.microsoft.com/office/powerpoint/2010/main">
    <mc:Choice Requires="p14">
      <p:transition spd="slow" p14:dur="800" advTm="60000">
        <p14:flythrough/>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9800" y="178308"/>
            <a:ext cx="5028759" cy="6512243"/>
          </a:xfrm>
          <a:prstGeom prst="rect">
            <a:avLst/>
          </a:prstGeom>
        </p:spPr>
      </p:pic>
    </p:spTree>
    <p:extLst>
      <p:ext uri="{BB962C8B-B14F-4D97-AF65-F5344CB8AC3E}">
        <p14:creationId xmlns:p14="http://schemas.microsoft.com/office/powerpoint/2010/main" val="344280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5800" y="1066800"/>
            <a:ext cx="7989750" cy="4495800"/>
          </a:xfrm>
          <a:prstGeom prst="rect">
            <a:avLst/>
          </a:prstGeom>
        </p:spPr>
      </p:pic>
    </p:spTree>
    <p:extLst>
      <p:ext uri="{BB962C8B-B14F-4D97-AF65-F5344CB8AC3E}">
        <p14:creationId xmlns:p14="http://schemas.microsoft.com/office/powerpoint/2010/main" val="56435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 y="609600"/>
            <a:ext cx="9052560" cy="5029200"/>
          </a:xfrm>
        </p:spPr>
      </p:pic>
    </p:spTree>
    <p:extLst>
      <p:ext uri="{BB962C8B-B14F-4D97-AF65-F5344CB8AC3E}">
        <p14:creationId xmlns:p14="http://schemas.microsoft.com/office/powerpoint/2010/main" val="131727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7F9D6D-21A1-4FEA-B885-24A75B89C182}"/>
              </a:ext>
            </a:extLst>
          </p:cNvPr>
          <p:cNvPicPr>
            <a:picLocks noChangeAspect="1"/>
          </p:cNvPicPr>
          <p:nvPr/>
        </p:nvPicPr>
        <p:blipFill>
          <a:blip r:embed="rId2"/>
          <a:stretch>
            <a:fillRect/>
          </a:stretch>
        </p:blipFill>
        <p:spPr>
          <a:xfrm>
            <a:off x="0" y="595312"/>
            <a:ext cx="9144000" cy="5667376"/>
          </a:xfrm>
          <a:prstGeom prst="rect">
            <a:avLst/>
          </a:prstGeom>
        </p:spPr>
      </p:pic>
    </p:spTree>
    <p:extLst>
      <p:ext uri="{BB962C8B-B14F-4D97-AF65-F5344CB8AC3E}">
        <p14:creationId xmlns:p14="http://schemas.microsoft.com/office/powerpoint/2010/main" val="321172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5EC4187-37AC-47E9-AC3E-FE20BD2ED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916" y="1452286"/>
            <a:ext cx="6754168" cy="3953427"/>
          </a:xfrm>
          <a:prstGeom prst="rect">
            <a:avLst/>
          </a:prstGeom>
        </p:spPr>
      </p:pic>
    </p:spTree>
    <p:extLst>
      <p:ext uri="{BB962C8B-B14F-4D97-AF65-F5344CB8AC3E}">
        <p14:creationId xmlns:p14="http://schemas.microsoft.com/office/powerpoint/2010/main" val="4047265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59FB0F-24EF-4C62-9D45-F79DBA8ED6A2}"/>
              </a:ext>
            </a:extLst>
          </p:cNvPr>
          <p:cNvPicPr>
            <a:picLocks noChangeAspect="1"/>
          </p:cNvPicPr>
          <p:nvPr/>
        </p:nvPicPr>
        <p:blipFill>
          <a:blip r:embed="rId2"/>
          <a:stretch>
            <a:fillRect/>
          </a:stretch>
        </p:blipFill>
        <p:spPr>
          <a:xfrm>
            <a:off x="20444" y="1600200"/>
            <a:ext cx="9144000" cy="3422469"/>
          </a:xfrm>
          <a:prstGeom prst="rect">
            <a:avLst/>
          </a:prstGeom>
        </p:spPr>
      </p:pic>
    </p:spTree>
    <p:extLst>
      <p:ext uri="{BB962C8B-B14F-4D97-AF65-F5344CB8AC3E}">
        <p14:creationId xmlns:p14="http://schemas.microsoft.com/office/powerpoint/2010/main" val="394897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A16061-184C-CE77-E1B3-E06E7151F7C5}"/>
              </a:ext>
            </a:extLst>
          </p:cNvPr>
          <p:cNvPicPr>
            <a:picLocks noChangeAspect="1"/>
          </p:cNvPicPr>
          <p:nvPr/>
        </p:nvPicPr>
        <p:blipFill>
          <a:blip r:embed="rId2"/>
          <a:stretch>
            <a:fillRect/>
          </a:stretch>
        </p:blipFill>
        <p:spPr>
          <a:xfrm>
            <a:off x="341518" y="762000"/>
            <a:ext cx="8802482" cy="4953000"/>
          </a:xfrm>
          <a:prstGeom prst="rect">
            <a:avLst/>
          </a:prstGeom>
        </p:spPr>
      </p:pic>
    </p:spTree>
    <p:extLst>
      <p:ext uri="{BB962C8B-B14F-4D97-AF65-F5344CB8AC3E}">
        <p14:creationId xmlns:p14="http://schemas.microsoft.com/office/powerpoint/2010/main" val="4432052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228600"/>
          <a:ext cx="51816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52800" y="649069"/>
            <a:ext cx="2828723"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Do Something</a:t>
            </a:r>
          </a:p>
        </p:txBody>
      </p:sp>
      <p:sp>
        <p:nvSpPr>
          <p:cNvPr id="6" name="TextBox 5"/>
          <p:cNvSpPr txBox="1"/>
          <p:nvPr/>
        </p:nvSpPr>
        <p:spPr>
          <a:xfrm>
            <a:off x="3637682" y="1953652"/>
            <a:ext cx="3620928"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Predict Something</a:t>
            </a:r>
          </a:p>
        </p:txBody>
      </p:sp>
      <p:sp>
        <p:nvSpPr>
          <p:cNvPr id="7" name="TextBox 6"/>
          <p:cNvSpPr txBox="1"/>
          <p:nvPr/>
        </p:nvSpPr>
        <p:spPr>
          <a:xfrm>
            <a:off x="4191000" y="3258235"/>
            <a:ext cx="3348096"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Learn Something</a:t>
            </a:r>
          </a:p>
        </p:txBody>
      </p:sp>
      <p:sp>
        <p:nvSpPr>
          <p:cNvPr id="8" name="TextBox 7"/>
          <p:cNvSpPr txBox="1"/>
          <p:nvPr/>
        </p:nvSpPr>
        <p:spPr>
          <a:xfrm>
            <a:off x="4767161" y="4562818"/>
            <a:ext cx="3289427"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Store Something</a:t>
            </a:r>
          </a:p>
        </p:txBody>
      </p:sp>
      <p:sp>
        <p:nvSpPr>
          <p:cNvPr id="9" name="TextBox 8"/>
          <p:cNvSpPr txBox="1"/>
          <p:nvPr/>
        </p:nvSpPr>
        <p:spPr>
          <a:xfrm>
            <a:off x="5084788" y="5867399"/>
            <a:ext cx="3952750" cy="64633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00"/>
                </a:solidFill>
                <a:effectLst/>
                <a:uLnTx/>
                <a:uFillTx/>
                <a:latin typeface="Calibri"/>
                <a:ea typeface="+mn-ea"/>
                <a:cs typeface="+mn-cs"/>
              </a:rPr>
              <a:t>Measure Something</a:t>
            </a:r>
          </a:p>
        </p:txBody>
      </p:sp>
      <p:sp>
        <p:nvSpPr>
          <p:cNvPr id="2" name="Rectangle 1"/>
          <p:cNvSpPr/>
          <p:nvPr/>
        </p:nvSpPr>
        <p:spPr>
          <a:xfrm>
            <a:off x="-346588" y="0"/>
            <a:ext cx="9871587" cy="5638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2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1.11111E-6 L -0.01024 -0.2 " pathEditMode="relative" rAng="0" ptsTypes="AA">
                                      <p:cBhvr>
                                        <p:cTn id="6" dur="2000" fill="hold"/>
                                        <p:tgtEl>
                                          <p:spTgt spid="2"/>
                                        </p:tgtEl>
                                        <p:attrNameLst>
                                          <p:attrName>ppt_x</p:attrName>
                                          <p:attrName>ppt_y</p:attrName>
                                        </p:attrNameLst>
                                      </p:cBhvr>
                                      <p:rCtr x="-521" y="-100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1024 -0.2 L -0.00191 -0.41111 " pathEditMode="relative" rAng="0" ptsTypes="AA">
                                      <p:cBhvr>
                                        <p:cTn id="10" dur="2000" fill="hold"/>
                                        <p:tgtEl>
                                          <p:spTgt spid="2"/>
                                        </p:tgtEl>
                                        <p:attrNameLst>
                                          <p:attrName>ppt_x</p:attrName>
                                          <p:attrName>ppt_y</p:attrName>
                                        </p:attrNameLst>
                                      </p:cBhvr>
                                      <p:rCtr x="417" y="-1055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00191 -0.41111 L -0.00191 -0.56944 " pathEditMode="relative" rAng="0" ptsTypes="AA">
                                      <p:cBhvr>
                                        <p:cTn id="14" dur="2000" fill="hold"/>
                                        <p:tgtEl>
                                          <p:spTgt spid="2"/>
                                        </p:tgtEl>
                                        <p:attrNameLst>
                                          <p:attrName>ppt_x</p:attrName>
                                          <p:attrName>ppt_y</p:attrName>
                                        </p:attrNameLst>
                                      </p:cBhvr>
                                      <p:rCtr x="0" y="-7917"/>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00191 -0.56944 L -0.00191 -0.8 " pathEditMode="relative" rAng="0" ptsTypes="AA">
                                      <p:cBhvr>
                                        <p:cTn id="18" dur="2000" fill="hold"/>
                                        <p:tgtEl>
                                          <p:spTgt spid="2"/>
                                        </p:tgtEl>
                                        <p:attrNameLst>
                                          <p:attrName>ppt_x</p:attrName>
                                          <p:attrName>ppt_y</p:attrName>
                                        </p:attrNameLst>
                                      </p:cBhvr>
                                      <p:rCtr x="0" y="-1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Description automatically generated with medium confidence">
            <a:extLst>
              <a:ext uri="{FF2B5EF4-FFF2-40B4-BE49-F238E27FC236}">
                <a16:creationId xmlns:a16="http://schemas.microsoft.com/office/drawing/2014/main" id="{0EC9FF9E-C76D-A5A0-A435-383869874F77}"/>
              </a:ext>
            </a:extLst>
          </p:cNvPr>
          <p:cNvPicPr>
            <a:picLocks noChangeAspect="1"/>
          </p:cNvPicPr>
          <p:nvPr/>
        </p:nvPicPr>
        <p:blipFill rotWithShape="1">
          <a:blip r:embed="rId2">
            <a:extLst>
              <a:ext uri="{28A0092B-C50C-407E-A947-70E740481C1C}">
                <a14:useLocalDpi xmlns:a14="http://schemas.microsoft.com/office/drawing/2010/main" val="0"/>
              </a:ext>
            </a:extLst>
          </a:blip>
          <a:srcRect t="27778" b="46666"/>
          <a:stretch/>
        </p:blipFill>
        <p:spPr>
          <a:xfrm>
            <a:off x="1600200" y="1371600"/>
            <a:ext cx="5715000" cy="3164416"/>
          </a:xfrm>
          <a:prstGeom prst="rect">
            <a:avLst/>
          </a:prstGeom>
        </p:spPr>
      </p:pic>
    </p:spTree>
    <p:extLst>
      <p:ext uri="{BB962C8B-B14F-4D97-AF65-F5344CB8AC3E}">
        <p14:creationId xmlns:p14="http://schemas.microsoft.com/office/powerpoint/2010/main" val="780208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hqprint">
            <a:extLst>
              <a:ext uri="{BEBA8EAE-BF5A-486C-A8C5-ECC9F3942E4B}">
                <a14:imgProps xmlns:a14="http://schemas.microsoft.com/office/drawing/2010/main">
                  <a14:imgLayer r:embed="rId3">
                    <a14:imgEffect>
                      <a14:backgroundRemoval t="2827" b="88318" l="1257" r="98611"/>
                    </a14:imgEffect>
                  </a14:imgLayer>
                </a14:imgProps>
              </a:ext>
              <a:ext uri="{28A0092B-C50C-407E-A947-70E740481C1C}">
                <a14:useLocalDpi xmlns:a14="http://schemas.microsoft.com/office/drawing/2010/main"/>
              </a:ext>
            </a:extLst>
          </a:blip>
          <a:stretch>
            <a:fillRect/>
          </a:stretch>
        </p:blipFill>
        <p:spPr>
          <a:xfrm rot="152394">
            <a:off x="1664606" y="-183574"/>
            <a:ext cx="5926125" cy="7901499"/>
          </a:xfrm>
          <a:prstGeom prst="rect">
            <a:avLst/>
          </a:prstGeom>
        </p:spPr>
      </p:pic>
    </p:spTree>
    <p:extLst>
      <p:ext uri="{BB962C8B-B14F-4D97-AF65-F5344CB8AC3E}">
        <p14:creationId xmlns:p14="http://schemas.microsoft.com/office/powerpoint/2010/main" val="117536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13</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2525317749"/>
      </p:ext>
    </p:extLst>
  </p:cSld>
  <p:clrMapOvr>
    <a:masterClrMapping/>
  </p:clrMapOvr>
  <mc:AlternateContent xmlns:mc="http://schemas.openxmlformats.org/markup-compatibility/2006" xmlns:p14="http://schemas.microsoft.com/office/powerpoint/2010/main">
    <mc:Choice Requires="p14">
      <p:transition spd="slow" p14:dur="800" advTm="60000">
        <p14:flythrough/>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6738" y="5638800"/>
            <a:ext cx="7327262" cy="523220"/>
          </a:xfrm>
          <a:prstGeom prst="rect">
            <a:avLst/>
          </a:prstGeom>
        </p:spPr>
        <p:txBody>
          <a:bodyPr wrap="none">
            <a:spAutoFit/>
          </a:bodyPr>
          <a:lstStyle/>
          <a:p>
            <a:r>
              <a:rPr lang="en-US" sz="2800" dirty="0">
                <a:solidFill>
                  <a:schemeClr val="bg1"/>
                </a:solidFill>
              </a:rPr>
              <a:t>MIT Task Force on the Work of the Future, 2019</a:t>
            </a:r>
          </a:p>
        </p:txBody>
      </p:sp>
      <p:sp>
        <p:nvSpPr>
          <p:cNvPr id="3" name="Rectangle 2"/>
          <p:cNvSpPr/>
          <p:nvPr/>
        </p:nvSpPr>
        <p:spPr>
          <a:xfrm>
            <a:off x="152400" y="152400"/>
            <a:ext cx="8839200" cy="4524315"/>
          </a:xfrm>
          <a:prstGeom prst="rect">
            <a:avLst/>
          </a:prstGeom>
        </p:spPr>
        <p:txBody>
          <a:bodyPr wrap="square">
            <a:spAutoFit/>
          </a:bodyPr>
          <a:lstStyle/>
          <a:p>
            <a:r>
              <a:rPr lang="en-US" sz="4800" dirty="0">
                <a:solidFill>
                  <a:schemeClr val="bg1"/>
                </a:solidFill>
                <a:latin typeface="Droid Serif"/>
              </a:rPr>
              <a:t>“The industries that use ML are slowly learning that the data used to train ML systems must be as unbiased and trusted as the systems themselves need to be…”</a:t>
            </a:r>
          </a:p>
        </p:txBody>
      </p:sp>
    </p:spTree>
    <p:extLst>
      <p:ext uri="{BB962C8B-B14F-4D97-AF65-F5344CB8AC3E}">
        <p14:creationId xmlns:p14="http://schemas.microsoft.com/office/powerpoint/2010/main" val="2817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6294" y="381000"/>
            <a:ext cx="8001000" cy="4708981"/>
          </a:xfrm>
          <a:prstGeom prst="rect">
            <a:avLst/>
          </a:prstGeom>
        </p:spPr>
        <p:txBody>
          <a:bodyPr wrap="square">
            <a:spAutoFit/>
          </a:bodyPr>
          <a:lstStyle/>
          <a:p>
            <a:r>
              <a:rPr lang="en-US" sz="6000" dirty="0">
                <a:solidFill>
                  <a:schemeClr val="bg1"/>
                </a:solidFill>
                <a:latin typeface="Droid Serif"/>
              </a:rPr>
              <a:t>“… analytic projects fail when the data quality is inferior. Bad data creates poor results.”</a:t>
            </a:r>
            <a:endParaRPr lang="en-US" sz="6000" dirty="0">
              <a:solidFill>
                <a:schemeClr val="bg1"/>
              </a:solidFill>
            </a:endParaRPr>
          </a:p>
        </p:txBody>
      </p:sp>
      <p:sp>
        <p:nvSpPr>
          <p:cNvPr id="2" name="Rectangle 1"/>
          <p:cNvSpPr/>
          <p:nvPr/>
        </p:nvSpPr>
        <p:spPr>
          <a:xfrm>
            <a:off x="228600" y="5334000"/>
            <a:ext cx="8763000" cy="954107"/>
          </a:xfrm>
          <a:prstGeom prst="rect">
            <a:avLst/>
          </a:prstGeom>
        </p:spPr>
        <p:txBody>
          <a:bodyPr wrap="square">
            <a:spAutoFit/>
          </a:bodyPr>
          <a:lstStyle/>
          <a:p>
            <a:pPr algn="r"/>
            <a:r>
              <a:rPr lang="en-US" sz="2800" dirty="0">
                <a:solidFill>
                  <a:schemeClr val="bg1"/>
                </a:solidFill>
              </a:rPr>
              <a:t>4 Reasons Data Analytics Often Fail</a:t>
            </a:r>
          </a:p>
          <a:p>
            <a:pPr algn="r"/>
            <a:r>
              <a:rPr lang="en-US" sz="2800" dirty="0">
                <a:solidFill>
                  <a:schemeClr val="bg1"/>
                </a:solidFill>
              </a:rPr>
              <a:t>www.governing.com</a:t>
            </a:r>
          </a:p>
        </p:txBody>
      </p:sp>
    </p:spTree>
    <p:extLst>
      <p:ext uri="{BB962C8B-B14F-4D97-AF65-F5344CB8AC3E}">
        <p14:creationId xmlns:p14="http://schemas.microsoft.com/office/powerpoint/2010/main" val="14906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228600"/>
          <a:ext cx="51816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52800" y="649069"/>
            <a:ext cx="2828723" cy="646331"/>
          </a:xfrm>
          <a:prstGeom prst="rect">
            <a:avLst/>
          </a:prstGeom>
          <a:noFill/>
        </p:spPr>
        <p:txBody>
          <a:bodyPr wrap="none" rtlCol="0">
            <a:spAutoFit/>
          </a:bodyPr>
          <a:lstStyle/>
          <a:p>
            <a:pPr algn="r"/>
            <a:r>
              <a:rPr lang="en-US" sz="3600" dirty="0">
                <a:solidFill>
                  <a:srgbClr val="FFFF00"/>
                </a:solidFill>
              </a:rPr>
              <a:t>Do Something</a:t>
            </a:r>
          </a:p>
        </p:txBody>
      </p:sp>
      <p:sp>
        <p:nvSpPr>
          <p:cNvPr id="6" name="TextBox 5"/>
          <p:cNvSpPr txBox="1"/>
          <p:nvPr/>
        </p:nvSpPr>
        <p:spPr>
          <a:xfrm>
            <a:off x="3637682" y="1953652"/>
            <a:ext cx="3620928" cy="646331"/>
          </a:xfrm>
          <a:prstGeom prst="rect">
            <a:avLst/>
          </a:prstGeom>
          <a:noFill/>
        </p:spPr>
        <p:txBody>
          <a:bodyPr wrap="none" rtlCol="0">
            <a:spAutoFit/>
          </a:bodyPr>
          <a:lstStyle/>
          <a:p>
            <a:pPr algn="r"/>
            <a:r>
              <a:rPr lang="en-US" sz="3600" dirty="0">
                <a:solidFill>
                  <a:srgbClr val="FFFF00"/>
                </a:solidFill>
              </a:rPr>
              <a:t>Predict Something</a:t>
            </a:r>
          </a:p>
        </p:txBody>
      </p:sp>
      <p:sp>
        <p:nvSpPr>
          <p:cNvPr id="7" name="TextBox 6"/>
          <p:cNvSpPr txBox="1"/>
          <p:nvPr/>
        </p:nvSpPr>
        <p:spPr>
          <a:xfrm>
            <a:off x="4191000" y="3258235"/>
            <a:ext cx="3348096" cy="646331"/>
          </a:xfrm>
          <a:prstGeom prst="rect">
            <a:avLst/>
          </a:prstGeom>
          <a:noFill/>
        </p:spPr>
        <p:txBody>
          <a:bodyPr wrap="none" rtlCol="0">
            <a:spAutoFit/>
          </a:bodyPr>
          <a:lstStyle/>
          <a:p>
            <a:pPr algn="r"/>
            <a:r>
              <a:rPr lang="en-US" sz="3600" dirty="0">
                <a:solidFill>
                  <a:srgbClr val="FFFF00"/>
                </a:solidFill>
              </a:rPr>
              <a:t>Learn Something</a:t>
            </a:r>
          </a:p>
        </p:txBody>
      </p:sp>
      <p:sp>
        <p:nvSpPr>
          <p:cNvPr id="8" name="TextBox 7"/>
          <p:cNvSpPr txBox="1"/>
          <p:nvPr/>
        </p:nvSpPr>
        <p:spPr>
          <a:xfrm>
            <a:off x="4767161" y="4562818"/>
            <a:ext cx="3289427" cy="646331"/>
          </a:xfrm>
          <a:prstGeom prst="rect">
            <a:avLst/>
          </a:prstGeom>
          <a:noFill/>
        </p:spPr>
        <p:txBody>
          <a:bodyPr wrap="none" rtlCol="0">
            <a:spAutoFit/>
          </a:bodyPr>
          <a:lstStyle/>
          <a:p>
            <a:pPr algn="r"/>
            <a:r>
              <a:rPr lang="en-US" sz="3600" dirty="0">
                <a:solidFill>
                  <a:srgbClr val="FFFF00"/>
                </a:solidFill>
              </a:rPr>
              <a:t>Store Something</a:t>
            </a:r>
          </a:p>
        </p:txBody>
      </p:sp>
      <p:sp>
        <p:nvSpPr>
          <p:cNvPr id="9" name="TextBox 8"/>
          <p:cNvSpPr txBox="1"/>
          <p:nvPr/>
        </p:nvSpPr>
        <p:spPr>
          <a:xfrm>
            <a:off x="5084788" y="5867399"/>
            <a:ext cx="3952750" cy="646331"/>
          </a:xfrm>
          <a:prstGeom prst="rect">
            <a:avLst/>
          </a:prstGeom>
          <a:noFill/>
        </p:spPr>
        <p:txBody>
          <a:bodyPr wrap="none" rtlCol="0">
            <a:spAutoFit/>
          </a:bodyPr>
          <a:lstStyle/>
          <a:p>
            <a:pPr algn="r"/>
            <a:r>
              <a:rPr lang="en-US" sz="3600" dirty="0">
                <a:solidFill>
                  <a:srgbClr val="FFFF00"/>
                </a:solidFill>
              </a:rPr>
              <a:t>Measure Something</a:t>
            </a:r>
          </a:p>
        </p:txBody>
      </p:sp>
    </p:spTree>
    <p:extLst>
      <p:ext uri="{BB962C8B-B14F-4D97-AF65-F5344CB8AC3E}">
        <p14:creationId xmlns:p14="http://schemas.microsoft.com/office/powerpoint/2010/main" val="303095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228600"/>
          <a:ext cx="5181600"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352800" y="649069"/>
            <a:ext cx="2828723" cy="646331"/>
          </a:xfrm>
          <a:prstGeom prst="rect">
            <a:avLst/>
          </a:prstGeom>
          <a:noFill/>
        </p:spPr>
        <p:txBody>
          <a:bodyPr wrap="none" rtlCol="0">
            <a:spAutoFit/>
          </a:bodyPr>
          <a:lstStyle/>
          <a:p>
            <a:pPr algn="r"/>
            <a:r>
              <a:rPr lang="en-US" sz="3600" dirty="0">
                <a:solidFill>
                  <a:srgbClr val="FFFF00"/>
                </a:solidFill>
              </a:rPr>
              <a:t>Do Something</a:t>
            </a:r>
          </a:p>
        </p:txBody>
      </p:sp>
      <p:sp>
        <p:nvSpPr>
          <p:cNvPr id="6" name="TextBox 5"/>
          <p:cNvSpPr txBox="1"/>
          <p:nvPr/>
        </p:nvSpPr>
        <p:spPr>
          <a:xfrm>
            <a:off x="3637682" y="1953652"/>
            <a:ext cx="3620928" cy="646331"/>
          </a:xfrm>
          <a:prstGeom prst="rect">
            <a:avLst/>
          </a:prstGeom>
          <a:noFill/>
        </p:spPr>
        <p:txBody>
          <a:bodyPr wrap="none" rtlCol="0">
            <a:spAutoFit/>
          </a:bodyPr>
          <a:lstStyle/>
          <a:p>
            <a:pPr algn="r"/>
            <a:r>
              <a:rPr lang="en-US" sz="3600" dirty="0">
                <a:solidFill>
                  <a:srgbClr val="FFFF00"/>
                </a:solidFill>
              </a:rPr>
              <a:t>Predict Something</a:t>
            </a:r>
          </a:p>
        </p:txBody>
      </p:sp>
      <p:sp>
        <p:nvSpPr>
          <p:cNvPr id="7" name="TextBox 6"/>
          <p:cNvSpPr txBox="1"/>
          <p:nvPr/>
        </p:nvSpPr>
        <p:spPr>
          <a:xfrm>
            <a:off x="4191000" y="3258235"/>
            <a:ext cx="3348096" cy="646331"/>
          </a:xfrm>
          <a:prstGeom prst="rect">
            <a:avLst/>
          </a:prstGeom>
          <a:noFill/>
        </p:spPr>
        <p:txBody>
          <a:bodyPr wrap="none" rtlCol="0">
            <a:spAutoFit/>
          </a:bodyPr>
          <a:lstStyle/>
          <a:p>
            <a:pPr algn="r"/>
            <a:r>
              <a:rPr lang="en-US" sz="3600" dirty="0">
                <a:solidFill>
                  <a:srgbClr val="FFFF00"/>
                </a:solidFill>
              </a:rPr>
              <a:t>Learn Something</a:t>
            </a:r>
          </a:p>
        </p:txBody>
      </p:sp>
      <p:sp>
        <p:nvSpPr>
          <p:cNvPr id="8" name="TextBox 7"/>
          <p:cNvSpPr txBox="1"/>
          <p:nvPr/>
        </p:nvSpPr>
        <p:spPr>
          <a:xfrm>
            <a:off x="4767161" y="4562818"/>
            <a:ext cx="3289427" cy="646331"/>
          </a:xfrm>
          <a:prstGeom prst="rect">
            <a:avLst/>
          </a:prstGeom>
          <a:noFill/>
        </p:spPr>
        <p:txBody>
          <a:bodyPr wrap="none" rtlCol="0">
            <a:spAutoFit/>
          </a:bodyPr>
          <a:lstStyle/>
          <a:p>
            <a:pPr algn="r"/>
            <a:r>
              <a:rPr lang="en-US" sz="3600" dirty="0">
                <a:solidFill>
                  <a:srgbClr val="FFFF00"/>
                </a:solidFill>
              </a:rPr>
              <a:t>Store Something</a:t>
            </a:r>
          </a:p>
        </p:txBody>
      </p:sp>
      <p:sp>
        <p:nvSpPr>
          <p:cNvPr id="9" name="TextBox 8"/>
          <p:cNvSpPr txBox="1"/>
          <p:nvPr/>
        </p:nvSpPr>
        <p:spPr>
          <a:xfrm>
            <a:off x="5084788" y="5867399"/>
            <a:ext cx="3952750" cy="646331"/>
          </a:xfrm>
          <a:prstGeom prst="rect">
            <a:avLst/>
          </a:prstGeom>
          <a:noFill/>
        </p:spPr>
        <p:txBody>
          <a:bodyPr wrap="none" rtlCol="0">
            <a:spAutoFit/>
          </a:bodyPr>
          <a:lstStyle/>
          <a:p>
            <a:pPr algn="r"/>
            <a:r>
              <a:rPr lang="en-US" sz="3600" dirty="0">
                <a:solidFill>
                  <a:srgbClr val="FFFF00"/>
                </a:solidFill>
              </a:rPr>
              <a:t>Measure Something</a:t>
            </a:r>
          </a:p>
        </p:txBody>
      </p:sp>
      <p:sp>
        <p:nvSpPr>
          <p:cNvPr id="2" name="Rectangle 1"/>
          <p:cNvSpPr/>
          <p:nvPr/>
        </p:nvSpPr>
        <p:spPr>
          <a:xfrm>
            <a:off x="0" y="-1524000"/>
            <a:ext cx="9144000" cy="571500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0999"/>
            <a:ext cx="9144000" cy="1332129"/>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361" y="5487779"/>
            <a:ext cx="9144000" cy="1370222"/>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35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90" y="0"/>
            <a:ext cx="9131710" cy="6848783"/>
          </a:xfrm>
          <a:prstGeom prst="rect">
            <a:avLst/>
          </a:prstGeom>
        </p:spPr>
      </p:pic>
    </p:spTree>
    <p:extLst>
      <p:ext uri="{BB962C8B-B14F-4D97-AF65-F5344CB8AC3E}">
        <p14:creationId xmlns:p14="http://schemas.microsoft.com/office/powerpoint/2010/main" val="354352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2593" b="7407"/>
          <a:stretch/>
        </p:blipFill>
        <p:spPr>
          <a:xfrm rot="16200000" flipH="1">
            <a:off x="-1374058" y="1371600"/>
            <a:ext cx="6858000" cy="4114800"/>
          </a:xfrm>
          <a:prstGeom prst="rect">
            <a:avLst/>
          </a:prstGeom>
        </p:spPr>
      </p:pic>
      <p:sp>
        <p:nvSpPr>
          <p:cNvPr id="5" name="TextBox 4"/>
          <p:cNvSpPr txBox="1"/>
          <p:nvPr/>
        </p:nvSpPr>
        <p:spPr>
          <a:xfrm>
            <a:off x="4343400" y="1143000"/>
            <a:ext cx="4579373" cy="3477875"/>
          </a:xfrm>
          <a:prstGeom prst="rect">
            <a:avLst/>
          </a:prstGeom>
          <a:noFill/>
        </p:spPr>
        <p:txBody>
          <a:bodyPr wrap="square" rtlCol="0">
            <a:spAutoFit/>
          </a:bodyPr>
          <a:lstStyle/>
          <a:p>
            <a:pPr marL="285750" indent="-285750">
              <a:buFont typeface="Arial" panose="020B0604020202020204" pitchFamily="34" charset="0"/>
              <a:buChar char="•"/>
            </a:pPr>
            <a:r>
              <a:rPr lang="en-US" sz="4000" dirty="0">
                <a:ln>
                  <a:solidFill>
                    <a:schemeClr val="bg1"/>
                  </a:solidFill>
                </a:ln>
                <a:solidFill>
                  <a:schemeClr val="bg1"/>
                </a:solidFill>
              </a:rPr>
              <a:t>Name</a:t>
            </a:r>
          </a:p>
          <a:p>
            <a:endParaRPr lang="en-US" sz="2000" dirty="0">
              <a:ln>
                <a:solidFill>
                  <a:schemeClr val="bg1"/>
                </a:solidFill>
              </a:ln>
              <a:solidFill>
                <a:schemeClr val="bg1"/>
              </a:solidFill>
            </a:endParaRPr>
          </a:p>
          <a:p>
            <a:pPr marL="285750" indent="-285750">
              <a:buFont typeface="Arial" panose="020B0604020202020204" pitchFamily="34" charset="0"/>
              <a:buChar char="•"/>
            </a:pPr>
            <a:r>
              <a:rPr lang="en-US" sz="4000" dirty="0">
                <a:ln>
                  <a:solidFill>
                    <a:schemeClr val="bg1"/>
                  </a:solidFill>
                </a:ln>
                <a:solidFill>
                  <a:schemeClr val="bg1"/>
                </a:solidFill>
              </a:rPr>
              <a:t>Affiliation</a:t>
            </a:r>
          </a:p>
          <a:p>
            <a:endParaRPr lang="en-US" sz="2000" dirty="0">
              <a:ln>
                <a:solidFill>
                  <a:schemeClr val="bg1"/>
                </a:solidFill>
              </a:ln>
              <a:solidFill>
                <a:schemeClr val="bg1"/>
              </a:solidFill>
            </a:endParaRPr>
          </a:p>
          <a:p>
            <a:pPr marL="285750" indent="-285750">
              <a:buFont typeface="Arial" panose="020B0604020202020204" pitchFamily="34" charset="0"/>
              <a:buChar char="•"/>
            </a:pPr>
            <a:r>
              <a:rPr lang="en-US" sz="4000" dirty="0">
                <a:ln>
                  <a:solidFill>
                    <a:schemeClr val="bg1"/>
                  </a:solidFill>
                </a:ln>
                <a:solidFill>
                  <a:schemeClr val="bg1"/>
                </a:solidFill>
              </a:rPr>
              <a:t>Show Me The Data!</a:t>
            </a:r>
          </a:p>
          <a:p>
            <a:endParaRPr lang="en-US" sz="2000" dirty="0">
              <a:ln>
                <a:solidFill>
                  <a:schemeClr val="bg1"/>
                </a:solidFill>
              </a:ln>
              <a:solidFill>
                <a:schemeClr val="bg1"/>
              </a:solidFill>
            </a:endParaRPr>
          </a:p>
          <a:p>
            <a:pPr marL="285750" indent="-285750">
              <a:buFont typeface="Arial" panose="020B0604020202020204" pitchFamily="34" charset="0"/>
              <a:buChar char="•"/>
            </a:pPr>
            <a:r>
              <a:rPr lang="en-US" sz="4000" dirty="0">
                <a:ln>
                  <a:solidFill>
                    <a:schemeClr val="bg1"/>
                  </a:solidFill>
                </a:ln>
                <a:solidFill>
                  <a:schemeClr val="bg1"/>
                </a:solidFill>
              </a:rPr>
              <a:t>Share The Shame</a:t>
            </a:r>
          </a:p>
        </p:txBody>
      </p:sp>
    </p:spTree>
    <p:extLst>
      <p:ext uri="{BB962C8B-B14F-4D97-AF65-F5344CB8AC3E}">
        <p14:creationId xmlns:p14="http://schemas.microsoft.com/office/powerpoint/2010/main" val="280351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5473700" y="2919730"/>
            <a:ext cx="3657600" cy="36576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403860" y="3048000"/>
            <a:ext cx="3401060" cy="34010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1371" y="469900"/>
            <a:ext cx="6381278" cy="2590800"/>
          </a:xfrm>
          <a:prstGeom prst="rect">
            <a:avLst/>
          </a:prstGeom>
        </p:spPr>
      </p:pic>
    </p:spTree>
    <p:extLst>
      <p:ext uri="{BB962C8B-B14F-4D97-AF65-F5344CB8AC3E}">
        <p14:creationId xmlns:p14="http://schemas.microsoft.com/office/powerpoint/2010/main" val="27855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okie_monster.jpg"/>
          <p:cNvPicPr>
            <a:picLocks noChangeAspect="1"/>
          </p:cNvPicPr>
          <p:nvPr/>
        </p:nvPicPr>
        <p:blipFill>
          <a:blip r:embed="rId2" cstate="print"/>
          <a:stretch>
            <a:fillRect/>
          </a:stretch>
        </p:blipFill>
        <p:spPr>
          <a:xfrm>
            <a:off x="3200400" y="685800"/>
            <a:ext cx="5427408" cy="5257800"/>
          </a:xfrm>
          <a:prstGeom prst="rect">
            <a:avLst/>
          </a:prstGeom>
        </p:spPr>
      </p:pic>
      <p:sp>
        <p:nvSpPr>
          <p:cNvPr id="7" name="TextBox 6"/>
          <p:cNvSpPr txBox="1"/>
          <p:nvPr/>
        </p:nvSpPr>
        <p:spPr>
          <a:xfrm>
            <a:off x="152400" y="457200"/>
            <a:ext cx="2844753" cy="5632311"/>
          </a:xfrm>
          <a:prstGeom prst="rect">
            <a:avLst/>
          </a:prstGeom>
          <a:noFill/>
        </p:spPr>
        <p:txBody>
          <a:bodyPr wrap="none" rtlCol="0">
            <a:spAutoFit/>
          </a:bodyPr>
          <a:lstStyle/>
          <a:p>
            <a:pPr algn="r"/>
            <a:r>
              <a:rPr lang="en-US" sz="6000" dirty="0">
                <a:solidFill>
                  <a:srgbClr val="FFFF00"/>
                </a:solidFill>
              </a:rPr>
              <a:t>Care</a:t>
            </a:r>
          </a:p>
          <a:p>
            <a:pPr algn="r"/>
            <a:r>
              <a:rPr lang="en-US" sz="6000" dirty="0">
                <a:solidFill>
                  <a:srgbClr val="FFFF00"/>
                </a:solidFill>
              </a:rPr>
              <a:t>And</a:t>
            </a:r>
          </a:p>
          <a:p>
            <a:pPr algn="r"/>
            <a:r>
              <a:rPr lang="en-US" sz="6000" dirty="0">
                <a:solidFill>
                  <a:srgbClr val="FFFF00"/>
                </a:solidFill>
              </a:rPr>
              <a:t>Feeding</a:t>
            </a:r>
          </a:p>
          <a:p>
            <a:pPr algn="r"/>
            <a:r>
              <a:rPr lang="en-US" sz="6000" dirty="0">
                <a:solidFill>
                  <a:srgbClr val="FFFF00"/>
                </a:solidFill>
              </a:rPr>
              <a:t>Of The</a:t>
            </a:r>
          </a:p>
          <a:p>
            <a:pPr algn="r"/>
            <a:r>
              <a:rPr lang="en-US" sz="6000" dirty="0">
                <a:solidFill>
                  <a:srgbClr val="FFFF00"/>
                </a:solidFill>
              </a:rPr>
              <a:t>Data</a:t>
            </a:r>
          </a:p>
          <a:p>
            <a:pPr algn="r"/>
            <a:r>
              <a:rPr lang="en-US" sz="6000" dirty="0">
                <a:solidFill>
                  <a:srgbClr val="FFFF00"/>
                </a:solidFill>
              </a:rPr>
              <a:t>Monster</a:t>
            </a:r>
          </a:p>
        </p:txBody>
      </p:sp>
    </p:spTree>
    <p:extLst>
      <p:ext uri="{BB962C8B-B14F-4D97-AF65-F5344CB8AC3E}">
        <p14:creationId xmlns:p14="http://schemas.microsoft.com/office/powerpoint/2010/main" val="124392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thethesiswhisperer.files.wordpress.com/2012/06/paper-pi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0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1.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12</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87396449"/>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 gives the world a peek at its secret servers | Engadget">
            <a:extLst>
              <a:ext uri="{FF2B5EF4-FFF2-40B4-BE49-F238E27FC236}">
                <a16:creationId xmlns:a16="http://schemas.microsoft.com/office/drawing/2014/main" id="{B6FC41C8-AEBC-4FAC-8AF0-D68B86143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7238"/>
            <a:ext cx="9144000" cy="534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38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828800"/>
          </a:xfrm>
        </p:spPr>
        <p:txBody>
          <a:bodyPr/>
          <a:lstStyle/>
          <a:p>
            <a:r>
              <a:rPr lang="en-US" dirty="0">
                <a:solidFill>
                  <a:schemeClr val="bg1"/>
                </a:solidFill>
              </a:rPr>
              <a:t>What are data skills?</a:t>
            </a:r>
          </a:p>
        </p:txBody>
      </p:sp>
    </p:spTree>
    <p:extLst>
      <p:ext uri="{BB962C8B-B14F-4D97-AF65-F5344CB8AC3E}">
        <p14:creationId xmlns:p14="http://schemas.microsoft.com/office/powerpoint/2010/main" val="287532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828800"/>
          </a:xfrm>
        </p:spPr>
        <p:txBody>
          <a:bodyPr/>
          <a:lstStyle/>
          <a:p>
            <a:r>
              <a:rPr lang="en-US" dirty="0">
                <a:solidFill>
                  <a:schemeClr val="bg1"/>
                </a:solidFill>
              </a:rPr>
              <a:t>What is data?</a:t>
            </a:r>
          </a:p>
        </p:txBody>
      </p:sp>
      <p:pic>
        <p:nvPicPr>
          <p:cNvPr id="3080" name="Picture 8" descr="http://conservation.townofsalisbury.org/wp-content/uploads/2010/12/surveydata1-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30200"/>
            <a:ext cx="2209800" cy="252068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kingsailfishmounts.com/UserFiles/FRESHWAT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274089"/>
            <a:ext cx="3798094" cy="1333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84" name="Picture 12" descr="http://www.audio2usb.com/images/250px-Tdkc60casset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1447800"/>
            <a:ext cx="289366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www.thetransferstation.com/assets/images/slides/35mm-film-transfers.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329" b="100000" l="8449" r="89197">
                        <a14:foregroundMark x1="24792" y1="98339" x2="24792" y2="98339"/>
                        <a14:foregroundMark x1="54986" y1="74419" x2="54986" y2="74419"/>
                        <a14:foregroundMark x1="53740" y1="68106" x2="53740" y2="68106"/>
                        <a14:foregroundMark x1="50831" y1="64784" x2="50831" y2="64784"/>
                        <a14:foregroundMark x1="46676" y1="62791" x2="46676" y2="62791"/>
                        <a14:foregroundMark x1="45291" y1="62126" x2="45291" y2="62126"/>
                        <a14:foregroundMark x1="40720" y1="67774" x2="40720" y2="67774"/>
                        <a14:foregroundMark x1="44875" y1="66777" x2="44875" y2="66777"/>
                        <a14:foregroundMark x1="47784" y1="70100" x2="47784" y2="70100"/>
                        <a14:foregroundMark x1="67452" y1="76412" x2="67452" y2="76412"/>
                        <a14:foregroundMark x1="63435" y1="72757" x2="63435" y2="72757"/>
                        <a14:foregroundMark x1="58726" y1="71429" x2="58726" y2="71429"/>
                        <a14:foregroundMark x1="65097" y1="82060" x2="65097" y2="82060"/>
                        <a14:foregroundMark x1="59141" y1="70432" x2="59141" y2="70432"/>
                        <a14:foregroundMark x1="59695" y1="69767" x2="59695" y2="69767"/>
                        <a14:backgroundMark x1="40582" y1="64784" x2="40582" y2="64784"/>
                        <a14:backgroundMark x1="54155" y1="92691" x2="54155" y2="92691"/>
                        <a14:backgroundMark x1="51524" y1="96346" x2="51524" y2="96346"/>
                        <a14:backgroundMark x1="67036" y1="96346" x2="67036" y2="96346"/>
                        <a14:backgroundMark x1="64543" y1="96678" x2="64543" y2="96678"/>
                        <a14:backgroundMark x1="64266" y1="94352" x2="64266" y2="94352"/>
                        <a14:backgroundMark x1="80055" y1="94352" x2="80055" y2="94352"/>
                      </a14:backgroundRemoval>
                    </a14:imgEffect>
                  </a14:imgLayer>
                </a14:imgProps>
              </a:ext>
              <a:ext uri="{28A0092B-C50C-407E-A947-70E740481C1C}">
                <a14:useLocalDpi xmlns:a14="http://schemas.microsoft.com/office/drawing/2010/main" val="0"/>
              </a:ext>
            </a:extLst>
          </a:blip>
          <a:srcRect l="7817" r="17199"/>
          <a:stretch/>
        </p:blipFill>
        <p:spPr bwMode="auto">
          <a:xfrm>
            <a:off x="5334000" y="4953000"/>
            <a:ext cx="2514600" cy="139807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micropho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7283" l="0" r="100000">
                        <a14:foregroundMark x1="31502" y1="19565" x2="31502" y2="19565"/>
                        <a14:foregroundMark x1="21978" y1="16848" x2="21978" y2="16848"/>
                        <a14:foregroundMark x1="15751" y1="22826" x2="15751" y2="22826"/>
                        <a14:foregroundMark x1="82418" y1="30435" x2="82418" y2="30435"/>
                        <a14:foregroundMark x1="80586" y1="16848" x2="80586" y2="16848"/>
                        <a14:foregroundMark x1="86813" y1="15217" x2="86813" y2="15217"/>
                        <a14:foregroundMark x1="87546" y1="25000" x2="87546" y2="25000"/>
                        <a14:foregroundMark x1="85714" y1="30435" x2="85714" y2="30435"/>
                        <a14:foregroundMark x1="12088" y1="25543" x2="12088" y2="25543"/>
                        <a14:foregroundMark x1="10989" y1="25000" x2="10989" y2="25000"/>
                        <a14:foregroundMark x1="6593" y1="35326" x2="6593" y2="35326"/>
                        <a14:foregroundMark x1="7326" y1="30978" x2="7326" y2="30978"/>
                        <a14:foregroundMark x1="8791" y1="28261" x2="8791" y2="28261"/>
                        <a14:foregroundMark x1="11355" y1="23913" x2="11355" y2="23913"/>
                        <a14:foregroundMark x1="13553" y1="21739" x2="13553" y2="21739"/>
                        <a14:foregroundMark x1="13919" y1="21196" x2="13919" y2="21196"/>
                        <a14:foregroundMark x1="15751" y1="20109" x2="15751" y2="20109"/>
                        <a14:foregroundMark x1="4762" y1="38043" x2="4762" y2="38043"/>
                        <a14:foregroundMark x1="4029" y1="41304" x2="4029" y2="41304"/>
                        <a14:foregroundMark x1="47985" y1="62500" x2="47985" y2="62500"/>
                        <a14:foregroundMark x1="47619" y1="65217" x2="47619" y2="65217"/>
                        <a14:foregroundMark x1="39927" y1="78261" x2="39927" y2="78261"/>
                        <a14:foregroundMark x1="24176" y1="84783" x2="24176" y2="84783"/>
                        <a14:foregroundMark x1="32234" y1="83152" x2="32234" y2="83152"/>
                        <a14:foregroundMark x1="3663" y1="50000" x2="3663" y2="50000"/>
                        <a14:foregroundMark x1="3297" y1="45109" x2="3297" y2="45109"/>
                        <a14:foregroundMark x1="4396" y1="57609" x2="4396" y2="57609"/>
                        <a14:foregroundMark x1="27473" y1="84783" x2="27473" y2="84783"/>
                        <a14:foregroundMark x1="17216" y1="80978" x2="17216" y2="80978"/>
                        <a14:foregroundMark x1="15018" y1="78804" x2="15018" y2="78804"/>
                        <a14:foregroundMark x1="20147" y1="83696" x2="20147" y2="83696"/>
                        <a14:foregroundMark x1="10989" y1="73913" x2="10989" y2="73913"/>
                        <a14:foregroundMark x1="12454" y1="76630" x2="12454" y2="76630"/>
                        <a14:foregroundMark x1="9524" y1="70652" x2="9524" y2="70652"/>
                        <a14:foregroundMark x1="6960" y1="67935" x2="6960" y2="67935"/>
                        <a14:foregroundMark x1="8425" y1="71196" x2="8425" y2="71196"/>
                        <a14:foregroundMark x1="9524" y1="73370" x2="9524" y2="73370"/>
                        <a14:foregroundMark x1="5495" y1="63587" x2="5495" y2="63587"/>
                        <a14:foregroundMark x1="3663" y1="57609" x2="3663" y2="57609"/>
                        <a14:foregroundMark x1="3663" y1="54348" x2="3663" y2="54348"/>
                        <a14:foregroundMark x1="4396" y1="61413" x2="4396" y2="61413"/>
                        <a14:backgroundMark x1="58974" y1="63043" x2="58974" y2="63043"/>
                        <a14:backgroundMark x1="83516" y1="37500" x2="83516" y2="37500"/>
                        <a14:backgroundMark x1="87546" y1="31522" x2="87546" y2="31522"/>
                        <a14:backgroundMark x1="90842" y1="27717" x2="90842" y2="27717"/>
                        <a14:backgroundMark x1="93773" y1="26630" x2="93773" y2="26630"/>
                        <a14:backgroundMark x1="80952" y1="36413" x2="80952" y2="36413"/>
                        <a14:backgroundMark x1="85714" y1="33696" x2="85714" y2="33696"/>
                        <a14:backgroundMark x1="84615" y1="33696" x2="84615" y2="33696"/>
                        <a14:backgroundMark x1="86813" y1="31522" x2="86813" y2="31522"/>
                        <a14:backgroundMark x1="36264" y1="88587" x2="36264" y2="88587"/>
                        <a14:backgroundMark x1="26374" y1="89674" x2="26374" y2="89674"/>
                        <a14:backgroundMark x1="2198" y1="58152" x2="2198" y2="58152"/>
                        <a14:backgroundMark x1="5495" y1="77717" x2="5495" y2="78261"/>
                      </a14:backgroundRemoval>
                    </a14:imgEffect>
                  </a14:imgLayer>
                </a14:imgProps>
              </a:ext>
              <a:ext uri="{28A0092B-C50C-407E-A947-70E740481C1C}">
                <a14:useLocalDpi xmlns:a14="http://schemas.microsoft.com/office/drawing/2010/main" val="0"/>
              </a:ext>
            </a:extLst>
          </a:blip>
          <a:srcRect/>
          <a:stretch>
            <a:fillRect/>
          </a:stretch>
        </p:blipFill>
        <p:spPr bwMode="auto">
          <a:xfrm>
            <a:off x="6172200" y="1219200"/>
            <a:ext cx="260032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65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fade">
                                      <p:cBhvr>
                                        <p:cTn id="7" dur="500"/>
                                        <p:tgtEl>
                                          <p:spTgt spid="3080"/>
                                        </p:tgtEl>
                                      </p:cBhvr>
                                    </p:animEffect>
                                  </p:childTnLst>
                                </p:cTn>
                              </p:par>
                              <p:par>
                                <p:cTn id="8" presetID="10" presetClass="entr" presetSubtype="0" fill="hold" nodeType="withEffect">
                                  <p:stCondLst>
                                    <p:cond delay="2100"/>
                                  </p:stCondLst>
                                  <p:childTnLst>
                                    <p:set>
                                      <p:cBhvr>
                                        <p:cTn id="9" dur="1" fill="hold">
                                          <p:stCondLst>
                                            <p:cond delay="0"/>
                                          </p:stCondLst>
                                        </p:cTn>
                                        <p:tgtEl>
                                          <p:spTgt spid="3082"/>
                                        </p:tgtEl>
                                        <p:attrNameLst>
                                          <p:attrName>style.visibility</p:attrName>
                                        </p:attrNameLst>
                                      </p:cBhvr>
                                      <p:to>
                                        <p:strVal val="visible"/>
                                      </p:to>
                                    </p:set>
                                    <p:animEffect transition="in" filter="fade">
                                      <p:cBhvr>
                                        <p:cTn id="10" dur="500"/>
                                        <p:tgtEl>
                                          <p:spTgt spid="3082"/>
                                        </p:tgtEl>
                                      </p:cBhvr>
                                    </p:animEffect>
                                  </p:childTnLst>
                                </p:cTn>
                              </p:par>
                              <p:par>
                                <p:cTn id="11" presetID="10" presetClass="entr" presetSubtype="0" fill="hold" nodeType="withEffect">
                                  <p:stCondLst>
                                    <p:cond delay="750"/>
                                  </p:stCondLst>
                                  <p:childTnLst>
                                    <p:set>
                                      <p:cBhvr>
                                        <p:cTn id="12" dur="1" fill="hold">
                                          <p:stCondLst>
                                            <p:cond delay="0"/>
                                          </p:stCondLst>
                                        </p:cTn>
                                        <p:tgtEl>
                                          <p:spTgt spid="3086"/>
                                        </p:tgtEl>
                                        <p:attrNameLst>
                                          <p:attrName>style.visibility</p:attrName>
                                        </p:attrNameLst>
                                      </p:cBhvr>
                                      <p:to>
                                        <p:strVal val="visible"/>
                                      </p:to>
                                    </p:set>
                                    <p:animEffect transition="in" filter="fade">
                                      <p:cBhvr>
                                        <p:cTn id="13" dur="500"/>
                                        <p:tgtEl>
                                          <p:spTgt spid="3086"/>
                                        </p:tgtEl>
                                      </p:cBhvr>
                                    </p:animEffect>
                                  </p:childTnLst>
                                </p:cTn>
                              </p:par>
                            </p:childTnLst>
                          </p:cTn>
                        </p:par>
                        <p:par>
                          <p:cTn id="14" fill="hold">
                            <p:stCondLst>
                              <p:cond delay="2600"/>
                            </p:stCondLst>
                            <p:childTnLst>
                              <p:par>
                                <p:cTn id="15" presetID="10" presetClass="entr" presetSubtype="0" fill="hold" nodeType="after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828800"/>
          </a:xfrm>
        </p:spPr>
        <p:txBody>
          <a:bodyPr/>
          <a:lstStyle/>
          <a:p>
            <a:r>
              <a:rPr lang="en-US" dirty="0">
                <a:solidFill>
                  <a:schemeClr val="bg1"/>
                </a:solidFill>
              </a:rPr>
              <a:t>What is a </a:t>
            </a:r>
            <a:r>
              <a:rPr lang="en-US" dirty="0" err="1">
                <a:solidFill>
                  <a:schemeClr val="bg1"/>
                </a:solidFill>
              </a:rPr>
              <a:t>datastore</a:t>
            </a:r>
            <a:r>
              <a:rPr lang="en-US" dirty="0">
                <a:solidFill>
                  <a:schemeClr val="bg1"/>
                </a:solidFill>
              </a:rPr>
              <a:t>?</a:t>
            </a:r>
          </a:p>
        </p:txBody>
      </p:sp>
      <p:pic>
        <p:nvPicPr>
          <p:cNvPr id="1026" name="Picture 2" descr="http://cloud.addictivetips.com/wp-content/uploads/2010/03/table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04801"/>
            <a:ext cx="4642848" cy="1752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dezine.com/products/powerpoint/learn/otherprograms/images/formattingexcel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614" y="762000"/>
            <a:ext cx="3086100"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row-tips.com/wp-content/uploads/2007/10/create-or-open-outlook-data-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886200" cy="21007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ynafile.com/Data/Sites/1/images/paperless-employee-files3.jpg"/>
          <p:cNvPicPr>
            <a:picLocks noChangeAspect="1" noChangeArrowheads="1"/>
          </p:cNvPicPr>
          <p:nvPr/>
        </p:nvPicPr>
        <p:blipFill rotWithShape="1">
          <a:blip r:embed="rId5">
            <a:extLst>
              <a:ext uri="{28A0092B-C50C-407E-A947-70E740481C1C}">
                <a14:useLocalDpi xmlns:a14="http://schemas.microsoft.com/office/drawing/2010/main" val="0"/>
              </a:ext>
            </a:extLst>
          </a:blip>
          <a:srcRect l="18178" t="27502" r="13069"/>
          <a:stretch/>
        </p:blipFill>
        <p:spPr bwMode="auto">
          <a:xfrm>
            <a:off x="6629400" y="3175000"/>
            <a:ext cx="2180529" cy="333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150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2500"/>
                            </p:stCondLst>
                            <p:childTnLst>
                              <p:par>
                                <p:cTn id="13" presetID="10" presetClass="entr" presetSubtype="0" fill="hold" nodeType="afterEffect">
                                  <p:stCondLst>
                                    <p:cond delay="150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4500"/>
                            </p:stCondLst>
                            <p:childTnLst>
                              <p:par>
                                <p:cTn id="17" presetID="10" presetClass="entr" presetSubtype="0" fill="hold" nodeType="afterEffect">
                                  <p:stCondLst>
                                    <p:cond delay="250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828800"/>
          </a:xfrm>
        </p:spPr>
        <p:txBody>
          <a:bodyPr/>
          <a:lstStyle/>
          <a:p>
            <a:r>
              <a:rPr lang="en-US" dirty="0">
                <a:solidFill>
                  <a:schemeClr val="bg1"/>
                </a:solidFill>
              </a:rPr>
              <a:t>What is a database?</a:t>
            </a:r>
          </a:p>
        </p:txBody>
      </p:sp>
      <p:pic>
        <p:nvPicPr>
          <p:cNvPr id="1026" name="Picture 2" descr="http://cloud.addictivetips.com/wp-content/uploads/2010/03/table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04801"/>
            <a:ext cx="4642848" cy="1752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dezine.com/products/powerpoint/learn/otherprograms/images/formattingexcel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614" y="762000"/>
            <a:ext cx="3086100" cy="2130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row-tips.com/wp-content/uploads/2007/10/create-or-open-outlook-data-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038600"/>
            <a:ext cx="3886200" cy="21007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ynafile.com/Data/Sites/1/images/paperless-employee-files3.jpg"/>
          <p:cNvPicPr>
            <a:picLocks noChangeAspect="1" noChangeArrowheads="1"/>
          </p:cNvPicPr>
          <p:nvPr/>
        </p:nvPicPr>
        <p:blipFill rotWithShape="1">
          <a:blip r:embed="rId5">
            <a:extLst>
              <a:ext uri="{28A0092B-C50C-407E-A947-70E740481C1C}">
                <a14:useLocalDpi xmlns:a14="http://schemas.microsoft.com/office/drawing/2010/main" val="0"/>
              </a:ext>
            </a:extLst>
          </a:blip>
          <a:srcRect l="18178" t="27502" r="13069"/>
          <a:stretch/>
        </p:blipFill>
        <p:spPr bwMode="auto">
          <a:xfrm>
            <a:off x="6629400" y="3175000"/>
            <a:ext cx="2180529" cy="3330245"/>
          </a:xfrm>
          <a:prstGeom prst="rect">
            <a:avLst/>
          </a:prstGeom>
          <a:noFill/>
          <a:extLst>
            <a:ext uri="{909E8E84-426E-40DD-AFC4-6F175D3DCCD1}">
              <a14:hiddenFill xmlns:a14="http://schemas.microsoft.com/office/drawing/2010/main">
                <a:solidFill>
                  <a:srgbClr val="FFFFFF"/>
                </a:solidFill>
              </a14:hiddenFill>
            </a:ext>
          </a:extLst>
        </p:spPr>
      </p:pic>
      <p:sp>
        <p:nvSpPr>
          <p:cNvPr id="3" name="&quot;No&quot; Symbol 2"/>
          <p:cNvSpPr/>
          <p:nvPr/>
        </p:nvSpPr>
        <p:spPr>
          <a:xfrm>
            <a:off x="1409700" y="3763697"/>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6343650" y="3514823"/>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p:cNvSpPr/>
          <p:nvPr/>
        </p:nvSpPr>
        <p:spPr>
          <a:xfrm>
            <a:off x="5579117" y="502140"/>
            <a:ext cx="2743200" cy="2650597"/>
          </a:xfrm>
          <a:prstGeom prst="noSmoking">
            <a:avLst>
              <a:gd name="adj" fmla="val 34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686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00" y="381000"/>
            <a:ext cx="8229600" cy="1828800"/>
          </a:xfrm>
        </p:spPr>
        <p:txBody>
          <a:bodyPr/>
          <a:lstStyle/>
          <a:p>
            <a:r>
              <a:rPr lang="en-US" dirty="0">
                <a:solidFill>
                  <a:schemeClr val="bg1"/>
                </a:solidFill>
              </a:rPr>
              <a:t>What is a data system?</a:t>
            </a:r>
          </a:p>
        </p:txBody>
      </p:sp>
      <p:pic>
        <p:nvPicPr>
          <p:cNvPr id="3" name="Picture 2" descr="What is a &lt;strong&gt;database&lt;/strong&gt;? - Computer Business Review"/>
          <p:cNvPicPr>
            <a:picLocks noChangeAspect="1"/>
          </p:cNvPicPr>
          <p:nvPr/>
        </p:nvPicPr>
        <p:blipFill>
          <a:blip r:embed="rId3">
            <a:extLst>
              <a:ext uri="{BEBA8EAE-BF5A-486C-A8C5-ECC9F3942E4B}">
                <a14:imgProps xmlns:a14="http://schemas.microsoft.com/office/drawing/2010/main">
                  <a14:imgLayer r:embed="rId4">
                    <a14:imgEffect>
                      <a14:backgroundRemoval t="528" b="89974" l="9500" r="90000">
                        <a14:foregroundMark x1="20250" y1="53562" x2="20250" y2="53562"/>
                      </a14:backgroundRemoval>
                    </a14:imgEffect>
                  </a14:imgLayer>
                </a14:imgProps>
              </a:ext>
              <a:ext uri="{28A0092B-C50C-407E-A947-70E740481C1C}">
                <a14:useLocalDpi xmlns:a14="http://schemas.microsoft.com/office/drawing/2010/main" val="0"/>
              </a:ext>
            </a:extLst>
          </a:blip>
          <a:stretch>
            <a:fillRect/>
          </a:stretch>
        </p:blipFill>
        <p:spPr>
          <a:xfrm>
            <a:off x="582730" y="1833564"/>
            <a:ext cx="2065844" cy="1957387"/>
          </a:xfrm>
          <a:prstGeom prst="rect">
            <a:avLst/>
          </a:prstGeom>
        </p:spPr>
      </p:pic>
      <p:grpSp>
        <p:nvGrpSpPr>
          <p:cNvPr id="1045" name="Group 1044"/>
          <p:cNvGrpSpPr/>
          <p:nvPr/>
        </p:nvGrpSpPr>
        <p:grpSpPr>
          <a:xfrm>
            <a:off x="58927" y="3810001"/>
            <a:ext cx="1649080" cy="2771437"/>
            <a:chOff x="58927" y="3810001"/>
            <a:chExt cx="1649080" cy="2771437"/>
          </a:xfrm>
        </p:grpSpPr>
        <p:pic>
          <p:nvPicPr>
            <p:cNvPr id="4" name="Picture 3" descr="&lt;strong&gt;Trimble&lt;/strong&gt; Juno 3B and 3D handhelds | Flickr - Photo Sharing!"/>
            <p:cNvPicPr>
              <a:picLocks noChangeAspect="1"/>
            </p:cNvPicPr>
            <p:nvPr/>
          </p:nvPicPr>
          <p:blipFill>
            <a:blip r:embed="rId5" cstate="print">
              <a:extLst>
                <a:ext uri="{BEBA8EAE-BF5A-486C-A8C5-ECC9F3942E4B}">
                  <a14:imgProps xmlns:a14="http://schemas.microsoft.com/office/drawing/2010/main">
                    <a14:imgLayer r:embed="rId6">
                      <a14:imgEffect>
                        <a14:backgroundRemoval t="2600" b="96600" l="6402" r="92378"/>
                      </a14:imgEffect>
                    </a14:imgLayer>
                  </a14:imgProps>
                </a:ext>
                <a:ext uri="{28A0092B-C50C-407E-A947-70E740481C1C}">
                  <a14:useLocalDpi xmlns:a14="http://schemas.microsoft.com/office/drawing/2010/main" val="0"/>
                </a:ext>
              </a:extLst>
            </a:blip>
            <a:stretch>
              <a:fillRect/>
            </a:stretch>
          </p:blipFill>
          <p:spPr>
            <a:xfrm>
              <a:off x="1178409" y="5748566"/>
              <a:ext cx="529598" cy="807314"/>
            </a:xfrm>
            <a:prstGeom prst="rect">
              <a:avLst/>
            </a:prstGeom>
            <a:effectLst>
              <a:glow rad="101600">
                <a:schemeClr val="bg1">
                  <a:alpha val="60000"/>
                </a:schemeClr>
              </a:glow>
            </a:effectLst>
          </p:spPr>
        </p:pic>
        <p:pic>
          <p:nvPicPr>
            <p:cNvPr id="6" name="Picture 5" descr="Wacom Splash &lt;strong&gt;Entry&lt;/strong&gt;-level &lt;strong&gt;Tablet&lt;/strong&gt; - PctechPortal"/>
            <p:cNvPicPr>
              <a:picLocks noChangeAspect="1"/>
            </p:cNvPicPr>
            <p:nvPr/>
          </p:nvPicPr>
          <p:blipFill>
            <a:blip r:embed="rId7" cstate="print">
              <a:extLst>
                <a:ext uri="{BEBA8EAE-BF5A-486C-A8C5-ECC9F3942E4B}">
                  <a14:imgProps xmlns:a14="http://schemas.microsoft.com/office/drawing/2010/main">
                    <a14:imgLayer r:embed="rId8">
                      <a14:imgEffect>
                        <a14:backgroundRemoval t="2786" b="100000" l="0" r="99111"/>
                      </a14:imgEffect>
                    </a14:imgLayer>
                  </a14:imgProps>
                </a:ext>
                <a:ext uri="{28A0092B-C50C-407E-A947-70E740481C1C}">
                  <a14:useLocalDpi xmlns:a14="http://schemas.microsoft.com/office/drawing/2010/main" val="0"/>
                </a:ext>
              </a:extLst>
            </a:blip>
            <a:stretch>
              <a:fillRect/>
            </a:stretch>
          </p:blipFill>
          <p:spPr>
            <a:xfrm rot="18853469">
              <a:off x="-44614" y="4624772"/>
              <a:ext cx="1024034" cy="816952"/>
            </a:xfrm>
            <a:prstGeom prst="rect">
              <a:avLst/>
            </a:prstGeom>
            <a:effectLst>
              <a:glow rad="177800">
                <a:schemeClr val="bg1">
                  <a:alpha val="60000"/>
                </a:schemeClr>
              </a:glow>
            </a:effectLst>
          </p:spPr>
        </p:pic>
        <p:pic>
          <p:nvPicPr>
            <p:cNvPr id="7" name="Picture 6" descr="Fichier:&lt;strong&gt;Clipboard&lt;/strong&gt;.svg — Wiktionnair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024" y="5723166"/>
              <a:ext cx="858272" cy="858272"/>
            </a:xfrm>
            <a:prstGeom prst="rect">
              <a:avLst/>
            </a:prstGeom>
          </p:spPr>
        </p:pic>
        <p:cxnSp>
          <p:nvCxnSpPr>
            <p:cNvPr id="12" name="Straight Connector 11"/>
            <p:cNvCxnSpPr/>
            <p:nvPr/>
          </p:nvCxnSpPr>
          <p:spPr>
            <a:xfrm flipV="1">
              <a:off x="1031296" y="3810001"/>
              <a:ext cx="422347" cy="152399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48" name="Group 1047"/>
          <p:cNvGrpSpPr/>
          <p:nvPr/>
        </p:nvGrpSpPr>
        <p:grpSpPr>
          <a:xfrm>
            <a:off x="2578935" y="1840791"/>
            <a:ext cx="6405516" cy="1760349"/>
            <a:chOff x="2578935" y="1840791"/>
            <a:chExt cx="6405516" cy="1760349"/>
          </a:xfrm>
        </p:grpSpPr>
        <p:pic>
          <p:nvPicPr>
            <p:cNvPr id="17" name="Picture 16" descr="&lt;strong&gt;Server&lt;/strong&gt; Vs Me | Nothing To Post"/>
            <p:cNvPicPr>
              <a:picLocks noChangeAspect="1"/>
            </p:cNvPicPr>
            <p:nvPr/>
          </p:nvPicPr>
          <p:blipFill>
            <a:blip r:embed="rId10" cstate="print">
              <a:extLst>
                <a:ext uri="{BEBA8EAE-BF5A-486C-A8C5-ECC9F3942E4B}">
                  <a14:imgProps xmlns:a14="http://schemas.microsoft.com/office/drawing/2010/main">
                    <a14:imgLayer r:embed="rId11">
                      <a14:imgEffect>
                        <a14:backgroundRemoval t="5277" b="91955" l="9970" r="93021"/>
                      </a14:imgEffect>
                    </a14:imgLayer>
                  </a14:imgProps>
                </a:ext>
                <a:ext uri="{28A0092B-C50C-407E-A947-70E740481C1C}">
                  <a14:useLocalDpi xmlns:a14="http://schemas.microsoft.com/office/drawing/2010/main" val="0"/>
                </a:ext>
              </a:extLst>
            </a:blip>
            <a:stretch>
              <a:fillRect/>
            </a:stretch>
          </p:blipFill>
          <p:spPr>
            <a:xfrm>
              <a:off x="3898725" y="1840791"/>
              <a:ext cx="1527362" cy="1760349"/>
            </a:xfrm>
            <a:prstGeom prst="rect">
              <a:avLst/>
            </a:prstGeom>
          </p:spPr>
        </p:pic>
        <p:pic>
          <p:nvPicPr>
            <p:cNvPr id="18" name="Picture 17" descr="File:Chromium (&lt;strong&gt;web&lt;/strong&gt; &lt;strong&gt;browser&lt;/strong&gt;).png - Wikimedia Commons"/>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69029" y="2013956"/>
              <a:ext cx="2415422" cy="1450881"/>
            </a:xfrm>
            <a:prstGeom prst="rect">
              <a:avLst/>
            </a:prstGeom>
          </p:spPr>
        </p:pic>
        <p:cxnSp>
          <p:nvCxnSpPr>
            <p:cNvPr id="21" name="Straight Connector 20"/>
            <p:cNvCxnSpPr/>
            <p:nvPr/>
          </p:nvCxnSpPr>
          <p:spPr>
            <a:xfrm>
              <a:off x="2578935" y="2709827"/>
              <a:ext cx="1287914" cy="2227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7" idx="3"/>
            </p:cNvCxnSpPr>
            <p:nvPr/>
          </p:nvCxnSpPr>
          <p:spPr>
            <a:xfrm>
              <a:off x="5426087" y="2720966"/>
              <a:ext cx="1006842" cy="2927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47" name="Group 1046"/>
          <p:cNvGrpSpPr/>
          <p:nvPr/>
        </p:nvGrpSpPr>
        <p:grpSpPr>
          <a:xfrm>
            <a:off x="2419906" y="3272547"/>
            <a:ext cx="5570140" cy="3065334"/>
            <a:chOff x="2419906" y="3272547"/>
            <a:chExt cx="5570140" cy="3065334"/>
          </a:xfrm>
        </p:grpSpPr>
        <p:pic>
          <p:nvPicPr>
            <p:cNvPr id="26" name="Picture 25" descr="Datei:&lt;strong&gt;R logo&lt;/strong&gt;.svg – Wikiversity"/>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05307" y="5032251"/>
              <a:ext cx="1684739" cy="1305630"/>
            </a:xfrm>
            <a:prstGeom prst="rect">
              <a:avLst/>
            </a:prstGeom>
          </p:spPr>
        </p:pic>
        <p:cxnSp>
          <p:nvCxnSpPr>
            <p:cNvPr id="28" name="Straight Connector 27"/>
            <p:cNvCxnSpPr/>
            <p:nvPr/>
          </p:nvCxnSpPr>
          <p:spPr>
            <a:xfrm flipH="1" flipV="1">
              <a:off x="2419906" y="3272547"/>
              <a:ext cx="4312584" cy="168045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046" name="Group 1045"/>
          <p:cNvGrpSpPr/>
          <p:nvPr/>
        </p:nvGrpSpPr>
        <p:grpSpPr>
          <a:xfrm>
            <a:off x="2180278" y="3730252"/>
            <a:ext cx="3274498" cy="2851186"/>
            <a:chOff x="2180278" y="3730252"/>
            <a:chExt cx="3274498" cy="2851186"/>
          </a:xfrm>
        </p:grpSpPr>
        <p:pic>
          <p:nvPicPr>
            <p:cNvPr id="19" name="Picture 18" descr="2010 - How to use non-&lt;strong&gt;browser&lt;/strong&gt; &lt;strong&gt;forms&lt;/strong&gt; created by Infopath ..."/>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10141" y="4722157"/>
              <a:ext cx="2644635" cy="1859281"/>
            </a:xfrm>
            <a:prstGeom prst="rect">
              <a:avLst/>
            </a:prstGeom>
          </p:spPr>
        </p:pic>
        <p:cxnSp>
          <p:nvCxnSpPr>
            <p:cNvPr id="29" name="Straight Connector 28"/>
            <p:cNvCxnSpPr/>
            <p:nvPr/>
          </p:nvCxnSpPr>
          <p:spPr>
            <a:xfrm flipH="1" flipV="1">
              <a:off x="2180278" y="3730252"/>
              <a:ext cx="1172522" cy="90364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686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45"/>
                                        </p:tgtEl>
                                        <p:attrNameLst>
                                          <p:attrName>style.visibility</p:attrName>
                                        </p:attrNameLst>
                                      </p:cBhvr>
                                      <p:to>
                                        <p:strVal val="visible"/>
                                      </p:to>
                                    </p:set>
                                    <p:animEffect transition="in" filter="wipe(up)">
                                      <p:cBhvr>
                                        <p:cTn id="12" dur="500"/>
                                        <p:tgtEl>
                                          <p:spTgt spid="10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46"/>
                                        </p:tgtEl>
                                        <p:attrNameLst>
                                          <p:attrName>style.visibility</p:attrName>
                                        </p:attrNameLst>
                                      </p:cBhvr>
                                      <p:to>
                                        <p:strVal val="visible"/>
                                      </p:to>
                                    </p:set>
                                    <p:animEffect transition="in" filter="wipe(left)">
                                      <p:cBhvr>
                                        <p:cTn id="17" dur="500"/>
                                        <p:tgtEl>
                                          <p:spTgt spid="10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7"/>
                                        </p:tgtEl>
                                        <p:attrNameLst>
                                          <p:attrName>style.visibility</p:attrName>
                                        </p:attrNameLst>
                                      </p:cBhvr>
                                      <p:to>
                                        <p:strVal val="visible"/>
                                      </p:to>
                                    </p:set>
                                    <p:animEffect transition="in" filter="wipe(left)">
                                      <p:cBhvr>
                                        <p:cTn id="22" dur="500"/>
                                        <p:tgtEl>
                                          <p:spTgt spid="10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48"/>
                                        </p:tgtEl>
                                        <p:attrNameLst>
                                          <p:attrName>style.visibility</p:attrName>
                                        </p:attrNameLst>
                                      </p:cBhvr>
                                      <p:to>
                                        <p:strVal val="visible"/>
                                      </p:to>
                                    </p:set>
                                    <p:animEffect transition="in" filter="wipe(left)">
                                      <p:cBhvr>
                                        <p:cTn id="27"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Presentations\2015 OFWIM\Final Files\CreelPoste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979"/>
          <a:stretch/>
        </p:blipFill>
        <p:spPr bwMode="auto">
          <a:xfrm>
            <a:off x="8397" y="2540000"/>
            <a:ext cx="9135603" cy="431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03800" y="381000"/>
            <a:ext cx="8229600" cy="1828800"/>
          </a:xfrm>
        </p:spPr>
        <p:txBody>
          <a:bodyPr/>
          <a:lstStyle/>
          <a:p>
            <a:r>
              <a:rPr lang="en-US" dirty="0">
                <a:solidFill>
                  <a:schemeClr val="bg1"/>
                </a:solidFill>
              </a:rPr>
              <a:t>What is a data system?</a:t>
            </a:r>
          </a:p>
        </p:txBody>
      </p:sp>
    </p:spTree>
    <p:extLst>
      <p:ext uri="{BB962C8B-B14F-4D97-AF65-F5344CB8AC3E}">
        <p14:creationId xmlns:p14="http://schemas.microsoft.com/office/powerpoint/2010/main" val="3415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20444"/>
            <a:ext cx="6203231" cy="3484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H:\Presentations\2015 OFWIM\istock-18586699-monkey-computer_wide-b549011bc9eacc7431d89ca042874c1e9950c1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1" y="3352800"/>
            <a:ext cx="5841999" cy="328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6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104989542"/>
              </p:ext>
            </p:extLst>
          </p:nvPr>
        </p:nvGraphicFramePr>
        <p:xfrm>
          <a:off x="-685800" y="-228600"/>
          <a:ext cx="9677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082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pic>
        <p:nvPicPr>
          <p:cNvPr id="7" name="Content Placeholder 6" descr="untitled.bmp"/>
          <p:cNvPicPr>
            <a:picLocks noGrp="1" noChangeAspect="1"/>
          </p:cNvPicPr>
          <p:nvPr>
            <p:ph idx="1"/>
          </p:nvPr>
        </p:nvPicPr>
        <p:blipFill>
          <a:blip r:embed="rId4" cstate="print"/>
          <a:stretch>
            <a:fillRect/>
          </a:stretch>
        </p:blipFill>
        <p:spPr>
          <a:xfrm>
            <a:off x="4876800" y="-1"/>
            <a:ext cx="4267200" cy="6946607"/>
          </a:xfrm>
        </p:spPr>
      </p:pic>
      <p:sp>
        <p:nvSpPr>
          <p:cNvPr id="8" name="TextBox 7"/>
          <p:cNvSpPr txBox="1"/>
          <p:nvPr/>
        </p:nvSpPr>
        <p:spPr>
          <a:xfrm>
            <a:off x="0" y="1752600"/>
            <a:ext cx="4403385" cy="2862322"/>
          </a:xfrm>
          <a:prstGeom prst="rect">
            <a:avLst/>
          </a:prstGeom>
          <a:noFill/>
        </p:spPr>
        <p:txBody>
          <a:bodyPr wrap="none" rtlCol="0">
            <a:spAutoFit/>
          </a:bodyPr>
          <a:lstStyle/>
          <a:p>
            <a:r>
              <a:rPr lang="en-US" sz="6000" b="1" dirty="0">
                <a:solidFill>
                  <a:srgbClr val="FFFF00"/>
                </a:solidFill>
                <a:effectLst>
                  <a:glow rad="635000">
                    <a:schemeClr val="tx1"/>
                  </a:glow>
                </a:effectLst>
              </a:rPr>
              <a:t>Welcome</a:t>
            </a:r>
          </a:p>
          <a:p>
            <a:r>
              <a:rPr lang="en-US" sz="6000" b="1" dirty="0">
                <a:solidFill>
                  <a:srgbClr val="FFFF00"/>
                </a:solidFill>
                <a:effectLst>
                  <a:glow rad="635000">
                    <a:schemeClr val="tx1"/>
                  </a:glow>
                </a:effectLst>
              </a:rPr>
              <a:t>To The World</a:t>
            </a:r>
          </a:p>
          <a:p>
            <a:r>
              <a:rPr lang="en-US" sz="6000" b="1" dirty="0">
                <a:solidFill>
                  <a:srgbClr val="FFFF00"/>
                </a:solidFill>
                <a:effectLst>
                  <a:glow rad="635000">
                    <a:schemeClr val="tx1"/>
                  </a:glow>
                </a:effectLst>
              </a:rPr>
              <a:t>Of The Geek</a:t>
            </a:r>
          </a:p>
        </p:txBody>
      </p:sp>
      <p:sp>
        <p:nvSpPr>
          <p:cNvPr id="5" name="TextBox 4"/>
          <p:cNvSpPr txBox="1"/>
          <p:nvPr/>
        </p:nvSpPr>
        <p:spPr>
          <a:xfrm>
            <a:off x="0" y="2478554"/>
            <a:ext cx="4462119" cy="1938992"/>
          </a:xfrm>
          <a:prstGeom prst="rect">
            <a:avLst/>
          </a:prstGeom>
          <a:noFill/>
        </p:spPr>
        <p:txBody>
          <a:bodyPr wrap="none" rtlCol="0">
            <a:spAutoFit/>
          </a:bodyPr>
          <a:lstStyle/>
          <a:p>
            <a:r>
              <a:rPr lang="en-US" sz="6000" b="1" dirty="0">
                <a:solidFill>
                  <a:srgbClr val="FFFF00"/>
                </a:solidFill>
                <a:effectLst>
                  <a:glow rad="635000">
                    <a:schemeClr val="tx1"/>
                  </a:glow>
                </a:effectLst>
              </a:rPr>
              <a:t>Data</a:t>
            </a:r>
          </a:p>
          <a:p>
            <a:r>
              <a:rPr lang="en-US" sz="6000" b="1" dirty="0">
                <a:solidFill>
                  <a:srgbClr val="FFFF00"/>
                </a:solidFill>
                <a:effectLst>
                  <a:glow rad="635000">
                    <a:schemeClr val="tx1"/>
                  </a:glow>
                </a:effectLst>
              </a:rPr>
              <a:t>Management</a:t>
            </a:r>
          </a:p>
        </p:txBody>
      </p:sp>
    </p:spTree>
    <p:extLst>
      <p:ext uri="{BB962C8B-B14F-4D97-AF65-F5344CB8AC3E}">
        <p14:creationId xmlns:p14="http://schemas.microsoft.com/office/powerpoint/2010/main" val="328974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11</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168714942"/>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a:solidFill>
                  <a:schemeClr val="bg1"/>
                </a:solidFill>
              </a:rPr>
              <a:t>Why is data management </a:t>
            </a:r>
            <a:br>
              <a:rPr lang="en-US">
                <a:solidFill>
                  <a:schemeClr val="bg1"/>
                </a:solidFill>
              </a:rPr>
            </a:br>
            <a:r>
              <a:rPr lang="en-US">
                <a:solidFill>
                  <a:schemeClr val="bg1"/>
                </a:solidFill>
              </a:rPr>
              <a:t>important to me?</a:t>
            </a:r>
            <a:endParaRPr lang="en-US" dirty="0">
              <a:solidFill>
                <a:schemeClr val="bg1"/>
              </a:solidFill>
            </a:endParaRPr>
          </a:p>
        </p:txBody>
      </p:sp>
      <p:sp>
        <p:nvSpPr>
          <p:cNvPr id="4" name="Title 1"/>
          <p:cNvSpPr txBox="1">
            <a:spLocks/>
          </p:cNvSpPr>
          <p:nvPr/>
        </p:nvSpPr>
        <p:spPr>
          <a:xfrm>
            <a:off x="1752600" y="1828800"/>
            <a:ext cx="6705600" cy="43434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a:solidFill>
                  <a:schemeClr val="bg1"/>
                </a:solidFill>
              </a:rPr>
              <a:t>Save Time!</a:t>
            </a:r>
          </a:p>
          <a:p>
            <a:pPr marL="571500" indent="-571500" algn="l">
              <a:buFont typeface="Arial" panose="020B0604020202020204" pitchFamily="34" charset="0"/>
              <a:buChar char="•"/>
            </a:pPr>
            <a:r>
              <a:rPr lang="en-US">
                <a:solidFill>
                  <a:schemeClr val="bg1"/>
                </a:solidFill>
              </a:rPr>
              <a:t>Save Money!</a:t>
            </a:r>
          </a:p>
          <a:p>
            <a:pPr marL="571500" indent="-571500" algn="l">
              <a:buFont typeface="Arial" panose="020B0604020202020204" pitchFamily="34" charset="0"/>
              <a:buChar char="•"/>
            </a:pPr>
            <a:r>
              <a:rPr lang="en-US">
                <a:solidFill>
                  <a:schemeClr val="bg1"/>
                </a:solidFill>
              </a:rPr>
              <a:t>No data…….no money</a:t>
            </a:r>
          </a:p>
          <a:p>
            <a:pPr marL="571500" indent="-571500" algn="l">
              <a:buFont typeface="Arial" panose="020B0604020202020204" pitchFamily="34" charset="0"/>
              <a:buChar char="•"/>
            </a:pPr>
            <a:r>
              <a:rPr lang="en-US">
                <a:solidFill>
                  <a:schemeClr val="bg1"/>
                </a:solidFill>
              </a:rPr>
              <a:t>No data……no thesis</a:t>
            </a:r>
          </a:p>
          <a:p>
            <a:pPr marL="571500" indent="-571500" algn="l">
              <a:buFont typeface="Arial" panose="020B0604020202020204" pitchFamily="34" charset="0"/>
              <a:buChar char="•"/>
            </a:pPr>
            <a:r>
              <a:rPr lang="en-US">
                <a:solidFill>
                  <a:schemeClr val="bg1"/>
                </a:solidFill>
              </a:rPr>
              <a:t>No data……no publications</a:t>
            </a:r>
          </a:p>
          <a:p>
            <a:pPr marL="571500" indent="-571500" algn="l">
              <a:buFont typeface="Arial" panose="020B0604020202020204" pitchFamily="34" charset="0"/>
              <a:buChar char="•"/>
            </a:pPr>
            <a:r>
              <a:rPr lang="en-US">
                <a:solidFill>
                  <a:schemeClr val="bg1"/>
                </a:solidFill>
              </a:rPr>
              <a:t>Set yourself apart</a:t>
            </a:r>
          </a:p>
          <a:p>
            <a:pPr marL="571500" indent="-5715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5759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61" y="2590800"/>
            <a:ext cx="8717864" cy="5374701"/>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07" y="152400"/>
            <a:ext cx="8711262" cy="2209800"/>
          </a:xfrm>
          <a:prstGeom prst="rect">
            <a:avLst/>
          </a:prstGeom>
        </p:spPr>
      </p:pic>
    </p:spTree>
    <p:extLst>
      <p:ext uri="{BB962C8B-B14F-4D97-AF65-F5344CB8AC3E}">
        <p14:creationId xmlns:p14="http://schemas.microsoft.com/office/powerpoint/2010/main" val="324061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9741"/>
            <a:ext cx="9144000" cy="6098518"/>
          </a:xfrm>
          <a:prstGeom prst="rect">
            <a:avLst/>
          </a:prstGeom>
        </p:spPr>
      </p:pic>
    </p:spTree>
    <p:extLst>
      <p:ext uri="{BB962C8B-B14F-4D97-AF65-F5344CB8AC3E}">
        <p14:creationId xmlns:p14="http://schemas.microsoft.com/office/powerpoint/2010/main" val="166770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a:solidFill>
                  <a:schemeClr val="bg1"/>
                </a:solidFill>
              </a:rPr>
              <a:t>Data Management</a:t>
            </a:r>
          </a:p>
        </p:txBody>
      </p:sp>
      <p:sp>
        <p:nvSpPr>
          <p:cNvPr id="2" name="Content Placeholder 1"/>
          <p:cNvSpPr>
            <a:spLocks noGrp="1"/>
          </p:cNvSpPr>
          <p:nvPr>
            <p:ph idx="1"/>
          </p:nvPr>
        </p:nvSpPr>
        <p:spPr>
          <a:xfrm>
            <a:off x="457200" y="2438400"/>
            <a:ext cx="8229600" cy="3687763"/>
          </a:xfrm>
        </p:spPr>
        <p:txBody>
          <a:bodyPr/>
          <a:lstStyle/>
          <a:p>
            <a:pPr marL="0" indent="0">
              <a:buNone/>
            </a:pPr>
            <a:r>
              <a:rPr lang="en-US" dirty="0">
                <a:solidFill>
                  <a:schemeClr val="bg1"/>
                </a:solidFill>
              </a:rPr>
              <a:t>"Data Resource Management is the development and execution of architectures, policies, practices and procedures that properly manage the full data lifecycle needs of an enterprise.“</a:t>
            </a:r>
          </a:p>
          <a:p>
            <a:pPr marL="0" indent="0">
              <a:buNone/>
            </a:pPr>
            <a:r>
              <a:rPr lang="en-US" dirty="0">
                <a:solidFill>
                  <a:schemeClr val="bg1"/>
                </a:solidFill>
              </a:rPr>
              <a:t>				        – DAMA International</a:t>
            </a:r>
          </a:p>
        </p:txBody>
      </p:sp>
    </p:spTree>
    <p:extLst>
      <p:ext uri="{BB962C8B-B14F-4D97-AF65-F5344CB8AC3E}">
        <p14:creationId xmlns:p14="http://schemas.microsoft.com/office/powerpoint/2010/main" val="335672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a:solidFill>
                  <a:schemeClr val="bg1"/>
                </a:solidFill>
              </a:rPr>
              <a:t>Data Management</a:t>
            </a:r>
          </a:p>
        </p:txBody>
      </p:sp>
      <p:sp>
        <p:nvSpPr>
          <p:cNvPr id="2" name="Content Placeholder 1"/>
          <p:cNvSpPr>
            <a:spLocks noGrp="1"/>
          </p:cNvSpPr>
          <p:nvPr>
            <p:ph idx="1"/>
          </p:nvPr>
        </p:nvSpPr>
        <p:spPr>
          <a:xfrm>
            <a:off x="457200" y="2438400"/>
            <a:ext cx="8229600" cy="3687763"/>
          </a:xfrm>
        </p:spPr>
        <p:txBody>
          <a:bodyPr/>
          <a:lstStyle/>
          <a:p>
            <a:pPr marL="0" indent="0">
              <a:buNone/>
            </a:pPr>
            <a:r>
              <a:rPr lang="en-US" dirty="0">
                <a:solidFill>
                  <a:schemeClr val="bg1"/>
                </a:solidFill>
              </a:rPr>
              <a:t>“Use of policies and procedures to protect and efficiently use information.“</a:t>
            </a:r>
          </a:p>
          <a:p>
            <a:pPr marL="0" indent="0">
              <a:buNone/>
            </a:pPr>
            <a:r>
              <a:rPr lang="en-US" dirty="0">
                <a:solidFill>
                  <a:schemeClr val="bg1"/>
                </a:solidFill>
              </a:rPr>
              <a:t>						– Keith Hurley</a:t>
            </a:r>
          </a:p>
        </p:txBody>
      </p:sp>
    </p:spTree>
    <p:extLst>
      <p:ext uri="{BB962C8B-B14F-4D97-AF65-F5344CB8AC3E}">
        <p14:creationId xmlns:p14="http://schemas.microsoft.com/office/powerpoint/2010/main" val="3336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a:solidFill>
                  <a:schemeClr val="bg1"/>
                </a:solidFill>
              </a:rPr>
              <a:t>Data Management</a:t>
            </a:r>
          </a:p>
        </p:txBody>
      </p:sp>
      <p:sp>
        <p:nvSpPr>
          <p:cNvPr id="2" name="Content Placeholder 1"/>
          <p:cNvSpPr>
            <a:spLocks noGrp="1"/>
          </p:cNvSpPr>
          <p:nvPr>
            <p:ph idx="1"/>
          </p:nvPr>
        </p:nvSpPr>
        <p:spPr>
          <a:xfrm>
            <a:off x="457200" y="2438400"/>
            <a:ext cx="8229600" cy="3687763"/>
          </a:xfrm>
        </p:spPr>
        <p:txBody>
          <a:bodyPr/>
          <a:lstStyle/>
          <a:p>
            <a:pPr marL="0" indent="0">
              <a:buNone/>
            </a:pPr>
            <a:r>
              <a:rPr lang="en-US" dirty="0">
                <a:solidFill>
                  <a:schemeClr val="bg1"/>
                </a:solidFill>
              </a:rPr>
              <a:t>“Use of </a:t>
            </a:r>
            <a:r>
              <a:rPr lang="en-US" sz="4800" b="1" dirty="0">
                <a:solidFill>
                  <a:srgbClr val="FFFF00"/>
                </a:solidFill>
              </a:rPr>
              <a:t>policies and procedures </a:t>
            </a:r>
            <a:r>
              <a:rPr lang="en-US" dirty="0">
                <a:solidFill>
                  <a:schemeClr val="bg1"/>
                </a:solidFill>
              </a:rPr>
              <a:t>to protect and efficiently use information.“</a:t>
            </a:r>
          </a:p>
          <a:p>
            <a:pPr marL="0" indent="0">
              <a:buNone/>
            </a:pPr>
            <a:r>
              <a:rPr lang="en-US" dirty="0">
                <a:solidFill>
                  <a:schemeClr val="bg1"/>
                </a:solidFill>
              </a:rPr>
              <a:t>						– Keith Hurley</a:t>
            </a:r>
          </a:p>
        </p:txBody>
      </p:sp>
    </p:spTree>
    <p:extLst>
      <p:ext uri="{BB962C8B-B14F-4D97-AF65-F5344CB8AC3E}">
        <p14:creationId xmlns:p14="http://schemas.microsoft.com/office/powerpoint/2010/main" val="235875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do as I say not as I 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00"/>
            <a:ext cx="7620000" cy="751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6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untitled.bmp"/>
          <p:cNvPicPr>
            <a:picLocks noGrp="1" noChangeAspect="1"/>
          </p:cNvPicPr>
          <p:nvPr>
            <p:ph idx="1"/>
          </p:nvPr>
        </p:nvPicPr>
        <p:blipFill>
          <a:blip r:embed="rId3" cstate="print"/>
          <a:stretch>
            <a:fillRect/>
          </a:stretch>
        </p:blipFill>
        <p:spPr>
          <a:xfrm>
            <a:off x="4876800" y="-1"/>
            <a:ext cx="4267200" cy="6946607"/>
          </a:xfrm>
        </p:spPr>
      </p:pic>
      <p:pic>
        <p:nvPicPr>
          <p:cNvPr id="2052" name="Picture 4" descr="http://static2.wikia.nocookie.net/__cb20130317212122/bigbangtheory/images/1/19/Big-bang-theory-the-sheldon-cooper-hd-best-147828.jpg"/>
          <p:cNvPicPr>
            <a:picLocks noChangeAspect="1" noChangeArrowheads="1"/>
          </p:cNvPicPr>
          <p:nvPr/>
        </p:nvPicPr>
        <p:blipFill rotWithShape="1">
          <a:blip r:embed="rId4">
            <a:extLst>
              <a:ext uri="{28A0092B-C50C-407E-A947-70E740481C1C}">
                <a14:useLocalDpi xmlns:a14="http://schemas.microsoft.com/office/drawing/2010/main" val="0"/>
              </a:ext>
            </a:extLst>
          </a:blip>
          <a:srcRect l="21493" t="7764" r="27580"/>
          <a:stretch/>
        </p:blipFill>
        <p:spPr bwMode="auto">
          <a:xfrm>
            <a:off x="4419600" y="25400"/>
            <a:ext cx="4724400" cy="6845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3"/>
          <p:cNvGraphicFramePr>
            <a:graphicFrameLocks/>
          </p:cNvGraphicFramePr>
          <p:nvPr>
            <p:extLst>
              <p:ext uri="{D42A27DB-BD31-4B8C-83A1-F6EECF244321}">
                <p14:modId xmlns:p14="http://schemas.microsoft.com/office/powerpoint/2010/main" val="1515568601"/>
              </p:ext>
            </p:extLst>
          </p:nvPr>
        </p:nvGraphicFramePr>
        <p:xfrm>
          <a:off x="304800" y="1371600"/>
          <a:ext cx="3886200" cy="3962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90" y="2286000"/>
            <a:ext cx="9199801" cy="2819402"/>
          </a:xfrm>
          <a:prstGeom prst="rect">
            <a:avLst/>
          </a:prstGeom>
        </p:spPr>
      </p:pic>
      <p:sp>
        <p:nvSpPr>
          <p:cNvPr id="3" name="TextBox 2"/>
          <p:cNvSpPr txBox="1"/>
          <p:nvPr/>
        </p:nvSpPr>
        <p:spPr>
          <a:xfrm>
            <a:off x="533400" y="228599"/>
            <a:ext cx="8077200" cy="1323439"/>
          </a:xfrm>
          <a:prstGeom prst="rect">
            <a:avLst/>
          </a:prstGeom>
          <a:noFill/>
        </p:spPr>
        <p:txBody>
          <a:bodyPr wrap="square" rtlCol="0">
            <a:spAutoFit/>
          </a:bodyPr>
          <a:lstStyle/>
          <a:p>
            <a:pPr algn="ctr"/>
            <a:r>
              <a:rPr lang="en-US" sz="8000" b="1" dirty="0">
                <a:solidFill>
                  <a:schemeClr val="bg1"/>
                </a:solidFill>
              </a:rPr>
              <a:t>Data Lifecycle</a:t>
            </a:r>
          </a:p>
        </p:txBody>
      </p:sp>
    </p:spTree>
    <p:extLst>
      <p:ext uri="{BB962C8B-B14F-4D97-AF65-F5344CB8AC3E}">
        <p14:creationId xmlns:p14="http://schemas.microsoft.com/office/powerpoint/2010/main" val="170402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49135861"/>
              </p:ext>
            </p:extLst>
          </p:nvPr>
        </p:nvGraphicFramePr>
        <p:xfrm>
          <a:off x="457200" y="19050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33400" y="228599"/>
            <a:ext cx="8077200" cy="1323439"/>
          </a:xfrm>
          <a:prstGeom prst="rect">
            <a:avLst/>
          </a:prstGeom>
          <a:noFill/>
        </p:spPr>
        <p:txBody>
          <a:bodyPr wrap="square" rtlCol="0">
            <a:spAutoFit/>
          </a:bodyPr>
          <a:lstStyle/>
          <a:p>
            <a:pPr algn="ctr"/>
            <a:r>
              <a:rPr lang="en-US" sz="8000" b="1" dirty="0">
                <a:solidFill>
                  <a:schemeClr val="bg1"/>
                </a:solidFill>
              </a:rPr>
              <a:t>Data Lifecycle</a:t>
            </a:r>
          </a:p>
        </p:txBody>
      </p:sp>
      <p:pic>
        <p:nvPicPr>
          <p:cNvPr id="5123" name="Picture 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480128" y="3428998"/>
            <a:ext cx="1109007" cy="838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a:extLst>
              <a:ext uri="{FF2B5EF4-FFF2-40B4-BE49-F238E27FC236}">
                <a16:creationId xmlns:a16="http://schemas.microsoft.com/office/drawing/2014/main" id="{BFD85786-907A-42CC-A065-5C6D86979124}"/>
              </a:ext>
            </a:extLst>
          </p:cNvPr>
          <p:cNvSpPr/>
          <p:nvPr/>
        </p:nvSpPr>
        <p:spPr>
          <a:xfrm>
            <a:off x="287079" y="1742698"/>
            <a:ext cx="8788400" cy="4786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AF8FF0-9A30-4493-8E62-1EE4A21B8B9E}"/>
              </a:ext>
            </a:extLst>
          </p:cNvPr>
          <p:cNvSpPr/>
          <p:nvPr/>
        </p:nvSpPr>
        <p:spPr>
          <a:xfrm>
            <a:off x="2527636" y="1718537"/>
            <a:ext cx="6547843" cy="4786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1B784C-9B21-400B-8602-B968CB1DA219}"/>
              </a:ext>
            </a:extLst>
          </p:cNvPr>
          <p:cNvSpPr/>
          <p:nvPr/>
        </p:nvSpPr>
        <p:spPr>
          <a:xfrm>
            <a:off x="6650119" y="1694376"/>
            <a:ext cx="2493882" cy="4786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D1D5978-0DF2-46EC-972E-4D8821879320}"/>
              </a:ext>
            </a:extLst>
          </p:cNvPr>
          <p:cNvSpPr/>
          <p:nvPr/>
        </p:nvSpPr>
        <p:spPr>
          <a:xfrm>
            <a:off x="4582358" y="1694376"/>
            <a:ext cx="4493121" cy="47865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EDB4926-AFC9-4F3B-9CAB-8A1CB285F359}"/>
              </a:ext>
            </a:extLst>
          </p:cNvPr>
          <p:cNvGrpSpPr/>
          <p:nvPr/>
        </p:nvGrpSpPr>
        <p:grpSpPr>
          <a:xfrm>
            <a:off x="526603" y="4876800"/>
            <a:ext cx="8083997" cy="1444877"/>
            <a:chOff x="526603" y="3772534"/>
            <a:chExt cx="8083997" cy="1444877"/>
          </a:xfrm>
        </p:grpSpPr>
        <p:pic>
          <p:nvPicPr>
            <p:cNvPr id="5" name="Picture 4">
              <a:extLst>
                <a:ext uri="{FF2B5EF4-FFF2-40B4-BE49-F238E27FC236}">
                  <a16:creationId xmlns:a16="http://schemas.microsoft.com/office/drawing/2014/main" id="{8CB9C437-5DA1-4B09-BC41-9CDF99C2E57B}"/>
                </a:ext>
              </a:extLst>
            </p:cNvPr>
            <p:cNvPicPr>
              <a:picLocks noChangeAspect="1"/>
            </p:cNvPicPr>
            <p:nvPr/>
          </p:nvPicPr>
          <p:blipFill>
            <a:blip r:embed="rId10"/>
            <a:stretch>
              <a:fillRect/>
            </a:stretch>
          </p:blipFill>
          <p:spPr>
            <a:xfrm>
              <a:off x="526603" y="3772534"/>
              <a:ext cx="8083997" cy="1444877"/>
            </a:xfrm>
            <a:prstGeom prst="rect">
              <a:avLst/>
            </a:prstGeom>
          </p:spPr>
        </p:pic>
        <p:pic>
          <p:nvPicPr>
            <p:cNvPr id="14" name="Picture 2" descr="Baby birth solid icon kid and newborn Royalty Free Vector">
              <a:extLst>
                <a:ext uri="{FF2B5EF4-FFF2-40B4-BE49-F238E27FC236}">
                  <a16:creationId xmlns:a16="http://schemas.microsoft.com/office/drawing/2014/main" id="{6549E0A0-D18A-4881-AEFD-FBF608D0FEF9}"/>
                </a:ext>
              </a:extLst>
            </p:cNvPr>
            <p:cNvPicPr>
              <a:picLocks noChangeAspect="1" noChangeArrowheads="1"/>
            </p:cNvPicPr>
            <p:nvPr/>
          </p:nvPicPr>
          <p:blipFill rotWithShape="1">
            <a:blip r:embed="rId11"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20000" t="3333" r="18234" b="11112"/>
            <a:stretch/>
          </p:blipFill>
          <p:spPr bwMode="auto">
            <a:xfrm>
              <a:off x="1295400" y="4205117"/>
              <a:ext cx="381000" cy="5699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DF72F84-23AF-45B9-A4D1-B91B81DFF397}"/>
                </a:ext>
              </a:extLst>
            </p:cNvPr>
            <p:cNvPicPr>
              <a:picLocks noChangeAspect="1"/>
            </p:cNvPicPr>
            <p:nvPr/>
          </p:nvPicPr>
          <p:blipFill>
            <a:blip r:embed="rId12"/>
            <a:stretch>
              <a:fillRect/>
            </a:stretch>
          </p:blipFill>
          <p:spPr>
            <a:xfrm>
              <a:off x="3352800" y="4205116"/>
              <a:ext cx="358265" cy="569967"/>
            </a:xfrm>
            <a:prstGeom prst="rect">
              <a:avLst/>
            </a:prstGeom>
          </p:spPr>
        </p:pic>
        <p:pic>
          <p:nvPicPr>
            <p:cNvPr id="16" name="Picture 6" descr="Businessman standing with his briefcase icon Vector Image">
              <a:extLst>
                <a:ext uri="{FF2B5EF4-FFF2-40B4-BE49-F238E27FC236}">
                  <a16:creationId xmlns:a16="http://schemas.microsoft.com/office/drawing/2014/main" id="{201E5F42-AC5B-4E3C-9C3E-BD5AB052BB4F}"/>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7778" t="8798" r="27778" b="19099"/>
            <a:stretch/>
          </p:blipFill>
          <p:spPr bwMode="auto">
            <a:xfrm>
              <a:off x="5366743" y="4164728"/>
              <a:ext cx="381000" cy="6667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ip Tombstone Icon On Black And White Vector Backgrounds Stock Illustration  - Download Image Now - iStock">
              <a:extLst>
                <a:ext uri="{FF2B5EF4-FFF2-40B4-BE49-F238E27FC236}">
                  <a16:creationId xmlns:a16="http://schemas.microsoft.com/office/drawing/2014/main" id="{08D290D4-8ABC-4304-A68A-0AFDE90FE7F8}"/>
                </a:ext>
              </a:extLst>
            </p:cNvPr>
            <p:cNvPicPr>
              <a:picLocks noChangeAspect="1" noChangeArrowheads="1"/>
            </p:cNvPicPr>
            <p:nvPr/>
          </p:nvPicPr>
          <p:blipFill rotWithShape="1">
            <a:blip r:embed="rId14" cstate="print">
              <a:clrChange>
                <a:clrFrom>
                  <a:srgbClr val="F9F9F9"/>
                </a:clrFrom>
                <a:clrTo>
                  <a:srgbClr val="F9F9F9">
                    <a:alpha val="0"/>
                  </a:srgbClr>
                </a:clrTo>
              </a:clrChange>
              <a:extLst>
                <a:ext uri="{28A0092B-C50C-407E-A947-70E740481C1C}">
                  <a14:useLocalDpi xmlns:a14="http://schemas.microsoft.com/office/drawing/2010/main" val="0"/>
                </a:ext>
              </a:extLst>
            </a:blip>
            <a:srcRect l="9731" t="5861" r="60738" b="14138"/>
            <a:stretch/>
          </p:blipFill>
          <p:spPr bwMode="auto">
            <a:xfrm>
              <a:off x="7324218" y="4205116"/>
              <a:ext cx="450718" cy="5941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454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r>
              <a:rPr lang="en-US" sz="28000" dirty="0"/>
              <a:t>10</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3747190623"/>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TextBox 3"/>
          <p:cNvSpPr txBox="1"/>
          <p:nvPr/>
        </p:nvSpPr>
        <p:spPr>
          <a:xfrm>
            <a:off x="5105400" y="0"/>
            <a:ext cx="4038600" cy="1107996"/>
          </a:xfrm>
          <a:prstGeom prst="rect">
            <a:avLst/>
          </a:prstGeom>
          <a:noFill/>
        </p:spPr>
        <p:txBody>
          <a:bodyPr wrap="square" rtlCol="0">
            <a:spAutoFit/>
          </a:bodyPr>
          <a:lstStyle/>
          <a:p>
            <a:pPr algn="r"/>
            <a:r>
              <a:rPr lang="en-US" sz="6600" dirty="0">
                <a:solidFill>
                  <a:schemeClr val="bg1"/>
                </a:solidFill>
              </a:rPr>
              <a:t>Field/Lab</a:t>
            </a:r>
          </a:p>
        </p:txBody>
      </p:sp>
    </p:spTree>
    <p:extLst>
      <p:ext uri="{BB962C8B-B14F-4D97-AF65-F5344CB8AC3E}">
        <p14:creationId xmlns:p14="http://schemas.microsoft.com/office/powerpoint/2010/main" val="376662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25400"/>
            <a:ext cx="4399922" cy="2215991"/>
          </a:xfrm>
          <a:prstGeom prst="rect">
            <a:avLst/>
          </a:prstGeom>
          <a:noFill/>
        </p:spPr>
        <p:txBody>
          <a:bodyPr wrap="none" rtlCol="0">
            <a:spAutoFit/>
          </a:bodyPr>
          <a:lstStyle/>
          <a:p>
            <a:r>
              <a:rPr lang="en-US" sz="13800" b="1" dirty="0">
                <a:solidFill>
                  <a:schemeClr val="bg1"/>
                </a:solidFill>
              </a:rPr>
              <a:t>Break</a:t>
            </a:r>
          </a:p>
        </p:txBody>
      </p:sp>
      <p:pic>
        <p:nvPicPr>
          <p:cNvPr id="10" name="Picture 9"/>
          <p:cNvPicPr>
            <a:picLocks noChangeAspect="1"/>
          </p:cNvPicPr>
          <p:nvPr/>
        </p:nvPicPr>
        <p:blipFill rotWithShape="1">
          <a:blip r:embed="rId2"/>
          <a:srcRect l="25809" t="4445" r="-1" b="4074"/>
          <a:stretch/>
        </p:blipFill>
        <p:spPr>
          <a:xfrm>
            <a:off x="4712985" y="-25400"/>
            <a:ext cx="4431015" cy="6883400"/>
          </a:xfrm>
          <a:prstGeom prst="rect">
            <a:avLst/>
          </a:prstGeom>
        </p:spPr>
      </p:pic>
      <p:sp>
        <p:nvSpPr>
          <p:cNvPr id="11" name="Rounded Rectangle 10">
            <a:hlinkClick r:id="" action="ppaction://customshow?id=1&amp;return=true"/>
          </p:cNvPr>
          <p:cNvSpPr/>
          <p:nvPr/>
        </p:nvSpPr>
        <p:spPr>
          <a:xfrm>
            <a:off x="1222061" y="30734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15 Minutes</a:t>
            </a:r>
          </a:p>
        </p:txBody>
      </p:sp>
      <p:sp>
        <p:nvSpPr>
          <p:cNvPr id="12" name="Rounded Rectangle 11">
            <a:hlinkClick r:id="" action="ppaction://customshow?id=2&amp;return=true"/>
          </p:cNvPr>
          <p:cNvSpPr/>
          <p:nvPr/>
        </p:nvSpPr>
        <p:spPr>
          <a:xfrm>
            <a:off x="1222061" y="40386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10 Minutes</a:t>
            </a:r>
          </a:p>
        </p:txBody>
      </p:sp>
      <p:sp>
        <p:nvSpPr>
          <p:cNvPr id="13" name="Rounded Rectangle 12">
            <a:hlinkClick r:id="" action="ppaction://customshow?id=4&amp;return=true"/>
          </p:cNvPr>
          <p:cNvSpPr/>
          <p:nvPr/>
        </p:nvSpPr>
        <p:spPr>
          <a:xfrm>
            <a:off x="1222061" y="50038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5 Minutes</a:t>
            </a:r>
          </a:p>
        </p:txBody>
      </p:sp>
    </p:spTree>
    <p:extLst>
      <p:ext uri="{BB962C8B-B14F-4D97-AF65-F5344CB8AC3E}">
        <p14:creationId xmlns:p14="http://schemas.microsoft.com/office/powerpoint/2010/main" val="35679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TextBox 4"/>
          <p:cNvSpPr txBox="1"/>
          <p:nvPr/>
        </p:nvSpPr>
        <p:spPr>
          <a:xfrm>
            <a:off x="5105400" y="0"/>
            <a:ext cx="4038600" cy="1107996"/>
          </a:xfrm>
          <a:prstGeom prst="rect">
            <a:avLst/>
          </a:prstGeom>
          <a:noFill/>
        </p:spPr>
        <p:txBody>
          <a:bodyPr wrap="square" rtlCol="0">
            <a:spAutoFit/>
          </a:bodyPr>
          <a:lstStyle/>
          <a:p>
            <a:pPr algn="r"/>
            <a:r>
              <a:rPr lang="en-US" sz="6600" dirty="0">
                <a:solidFill>
                  <a:schemeClr val="bg1"/>
                </a:solidFill>
              </a:rPr>
              <a:t>Data Entry</a:t>
            </a:r>
          </a:p>
        </p:txBody>
      </p:sp>
    </p:spTree>
    <p:extLst>
      <p:ext uri="{BB962C8B-B14F-4D97-AF65-F5344CB8AC3E}">
        <p14:creationId xmlns:p14="http://schemas.microsoft.com/office/powerpoint/2010/main" val="2819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8585"/>
            <a:ext cx="8188814" cy="6839415"/>
          </a:xfrm>
          <a:prstGeom prst="rect">
            <a:avLst/>
          </a:prstGeom>
        </p:spPr>
      </p:pic>
    </p:spTree>
    <p:extLst>
      <p:ext uri="{BB962C8B-B14F-4D97-AF65-F5344CB8AC3E}">
        <p14:creationId xmlns:p14="http://schemas.microsoft.com/office/powerpoint/2010/main" val="117161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000"/>
            <a:ext cx="9144000" cy="2592000"/>
          </a:xfrm>
          <a:prstGeom prst="rect">
            <a:avLst/>
          </a:prstGeom>
        </p:spPr>
      </p:pic>
    </p:spTree>
    <p:extLst>
      <p:ext uri="{BB962C8B-B14F-4D97-AF65-F5344CB8AC3E}">
        <p14:creationId xmlns:p14="http://schemas.microsoft.com/office/powerpoint/2010/main" val="272393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TextBox 5"/>
          <p:cNvSpPr txBox="1"/>
          <p:nvPr/>
        </p:nvSpPr>
        <p:spPr>
          <a:xfrm>
            <a:off x="2971800" y="0"/>
            <a:ext cx="6172200" cy="923330"/>
          </a:xfrm>
          <a:prstGeom prst="rect">
            <a:avLst/>
          </a:prstGeom>
          <a:noFill/>
        </p:spPr>
        <p:txBody>
          <a:bodyPr wrap="square" rtlCol="0">
            <a:spAutoFit/>
          </a:bodyPr>
          <a:lstStyle/>
          <a:p>
            <a:pPr algn="r"/>
            <a:r>
              <a:rPr lang="en-US" sz="5400" dirty="0">
                <a:solidFill>
                  <a:schemeClr val="bg1"/>
                </a:solidFill>
              </a:rPr>
              <a:t>Active / Analysis</a:t>
            </a:r>
          </a:p>
        </p:txBody>
      </p:sp>
    </p:spTree>
    <p:extLst>
      <p:ext uri="{BB962C8B-B14F-4D97-AF65-F5344CB8AC3E}">
        <p14:creationId xmlns:p14="http://schemas.microsoft.com/office/powerpoint/2010/main" val="427915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901F4-F240-434D-892E-FD52C7FC9456}"/>
              </a:ext>
            </a:extLst>
          </p:cNvPr>
          <p:cNvPicPr>
            <a:picLocks noChangeAspect="1"/>
          </p:cNvPicPr>
          <p:nvPr/>
        </p:nvPicPr>
        <p:blipFill>
          <a:blip r:embed="rId2"/>
          <a:stretch>
            <a:fillRect/>
          </a:stretch>
        </p:blipFill>
        <p:spPr>
          <a:xfrm>
            <a:off x="0" y="299144"/>
            <a:ext cx="9144000" cy="6259711"/>
          </a:xfrm>
          <a:prstGeom prst="rect">
            <a:avLst/>
          </a:prstGeom>
        </p:spPr>
      </p:pic>
    </p:spTree>
    <p:extLst>
      <p:ext uri="{BB962C8B-B14F-4D97-AF65-F5344CB8AC3E}">
        <p14:creationId xmlns:p14="http://schemas.microsoft.com/office/powerpoint/2010/main" val="55867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286000" y="1143000"/>
            <a:ext cx="4572000" cy="4572000"/>
          </a:xfrm>
          <a:prstGeom prst="ellipse">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5105400" y="0"/>
            <a:ext cx="4038600" cy="1107996"/>
          </a:xfrm>
          <a:prstGeom prst="rect">
            <a:avLst/>
          </a:prstGeom>
          <a:noFill/>
        </p:spPr>
        <p:txBody>
          <a:bodyPr wrap="square" rtlCol="0">
            <a:spAutoFit/>
          </a:bodyPr>
          <a:lstStyle/>
          <a:p>
            <a:pPr algn="r"/>
            <a:r>
              <a:rPr lang="en-US" sz="6600" dirty="0">
                <a:solidFill>
                  <a:schemeClr val="bg1"/>
                </a:solidFill>
              </a:rPr>
              <a:t>Archive</a:t>
            </a:r>
          </a:p>
        </p:txBody>
      </p:sp>
    </p:spTree>
    <p:extLst>
      <p:ext uri="{BB962C8B-B14F-4D97-AF65-F5344CB8AC3E}">
        <p14:creationId xmlns:p14="http://schemas.microsoft.com/office/powerpoint/2010/main" val="427915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11957405"/>
              </p:ext>
            </p:extLst>
          </p:nvPr>
        </p:nvGraphicFramePr>
        <p:xfrm>
          <a:off x="457200" y="19050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33400" y="228599"/>
            <a:ext cx="8109977" cy="1323439"/>
          </a:xfrm>
          <a:prstGeom prst="rect">
            <a:avLst/>
          </a:prstGeom>
          <a:noFill/>
        </p:spPr>
        <p:txBody>
          <a:bodyPr wrap="none" rtlCol="0">
            <a:spAutoFit/>
          </a:bodyPr>
          <a:lstStyle/>
          <a:p>
            <a:r>
              <a:rPr lang="en-US" sz="8000" b="1" dirty="0">
                <a:solidFill>
                  <a:schemeClr val="bg1"/>
                </a:solidFill>
              </a:rPr>
              <a:t>Data Management</a:t>
            </a:r>
          </a:p>
        </p:txBody>
      </p:sp>
    </p:spTree>
    <p:extLst>
      <p:ext uri="{BB962C8B-B14F-4D97-AF65-F5344CB8AC3E}">
        <p14:creationId xmlns:p14="http://schemas.microsoft.com/office/powerpoint/2010/main" val="422716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Important Questions</a:t>
            </a:r>
          </a:p>
        </p:txBody>
      </p:sp>
      <p:sp>
        <p:nvSpPr>
          <p:cNvPr id="3" name="Content Placeholder 2"/>
          <p:cNvSpPr>
            <a:spLocks noGrp="1"/>
          </p:cNvSpPr>
          <p:nvPr>
            <p:ph idx="1"/>
          </p:nvPr>
        </p:nvSpPr>
        <p:spPr>
          <a:xfrm>
            <a:off x="2362200" y="2057400"/>
            <a:ext cx="5105400" cy="2590800"/>
          </a:xfrm>
        </p:spPr>
        <p:txBody>
          <a:bodyPr>
            <a:normAutofit/>
          </a:bodyPr>
          <a:lstStyle/>
          <a:p>
            <a:r>
              <a:rPr lang="en-US" dirty="0">
                <a:solidFill>
                  <a:schemeClr val="bg1"/>
                </a:solidFill>
              </a:rPr>
              <a:t>Who can modify data?</a:t>
            </a:r>
          </a:p>
          <a:p>
            <a:r>
              <a:rPr lang="en-US" dirty="0">
                <a:solidFill>
                  <a:schemeClr val="bg1"/>
                </a:solidFill>
              </a:rPr>
              <a:t>Who can delete data?</a:t>
            </a:r>
          </a:p>
          <a:p>
            <a:r>
              <a:rPr lang="en-US" dirty="0">
                <a:solidFill>
                  <a:schemeClr val="bg1"/>
                </a:solidFill>
              </a:rPr>
              <a:t>Who can view data?</a:t>
            </a:r>
          </a:p>
          <a:p>
            <a:r>
              <a:rPr lang="en-US" dirty="0">
                <a:solidFill>
                  <a:schemeClr val="bg1"/>
                </a:solidFill>
              </a:rPr>
              <a:t>Who can use data?</a:t>
            </a:r>
          </a:p>
          <a:p>
            <a:endParaRPr lang="en-US" dirty="0">
              <a:solidFill>
                <a:schemeClr val="bg1"/>
              </a:solidFill>
            </a:endParaRPr>
          </a:p>
        </p:txBody>
      </p:sp>
    </p:spTree>
    <p:extLst>
      <p:ext uri="{BB962C8B-B14F-4D97-AF65-F5344CB8AC3E}">
        <p14:creationId xmlns:p14="http://schemas.microsoft.com/office/powerpoint/2010/main" val="361722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9</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860215504"/>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2455033_49ce50a89b.jpg"/>
          <p:cNvPicPr>
            <a:picLocks noChangeAspect="1"/>
          </p:cNvPicPr>
          <p:nvPr/>
        </p:nvPicPr>
        <p:blipFill rotWithShape="1">
          <a:blip r:embed="rId3" cstate="print"/>
          <a:srcRect l="12127" t="13073" r="7266" b="12638"/>
          <a:stretch/>
        </p:blipFill>
        <p:spPr>
          <a:xfrm>
            <a:off x="-4590" y="1752600"/>
            <a:ext cx="9144000" cy="5410200"/>
          </a:xfrm>
          <a:prstGeom prst="rect">
            <a:avLst/>
          </a:prstGeom>
        </p:spPr>
      </p:pic>
      <p:sp>
        <p:nvSpPr>
          <p:cNvPr id="2" name="TextBox 1"/>
          <p:cNvSpPr txBox="1"/>
          <p:nvPr/>
        </p:nvSpPr>
        <p:spPr>
          <a:xfrm>
            <a:off x="195386" y="152400"/>
            <a:ext cx="8753230" cy="1417568"/>
          </a:xfrm>
          <a:prstGeom prst="rect">
            <a:avLst/>
          </a:prstGeom>
          <a:noFill/>
        </p:spPr>
        <p:txBody>
          <a:bodyPr wrap="none" rtlCol="0">
            <a:spAutoFit/>
          </a:bodyPr>
          <a:lstStyle/>
          <a:p>
            <a:pPr algn="ctr">
              <a:lnSpc>
                <a:spcPts val="5000"/>
              </a:lnSpc>
            </a:pPr>
            <a:r>
              <a:rPr lang="en-US" sz="6000" b="1" dirty="0">
                <a:solidFill>
                  <a:schemeClr val="bg1"/>
                </a:solidFill>
              </a:rPr>
              <a:t>When data is available, </a:t>
            </a:r>
          </a:p>
          <a:p>
            <a:pPr algn="ctr">
              <a:lnSpc>
                <a:spcPts val="5000"/>
              </a:lnSpc>
            </a:pPr>
            <a:r>
              <a:rPr lang="en-US" sz="6000" b="1" dirty="0">
                <a:solidFill>
                  <a:schemeClr val="bg1"/>
                </a:solidFill>
              </a:rPr>
              <a:t>people WILL seek to use it!</a:t>
            </a:r>
          </a:p>
        </p:txBody>
      </p:sp>
    </p:spTree>
    <p:extLst>
      <p:ext uri="{BB962C8B-B14F-4D97-AF65-F5344CB8AC3E}">
        <p14:creationId xmlns:p14="http://schemas.microsoft.com/office/powerpoint/2010/main" val="166057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1" name="Picture 3" descr="H:\Presentations\Human Dimension Lecture\bcc-meet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028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39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25400"/>
            <a:ext cx="4399922" cy="2215991"/>
          </a:xfrm>
          <a:prstGeom prst="rect">
            <a:avLst/>
          </a:prstGeom>
          <a:noFill/>
        </p:spPr>
        <p:txBody>
          <a:bodyPr wrap="none" rtlCol="0">
            <a:spAutoFit/>
          </a:bodyPr>
          <a:lstStyle/>
          <a:p>
            <a:r>
              <a:rPr lang="en-US" sz="13800" b="1" dirty="0">
                <a:solidFill>
                  <a:schemeClr val="bg1"/>
                </a:solidFill>
              </a:rPr>
              <a:t>Break</a:t>
            </a:r>
          </a:p>
        </p:txBody>
      </p:sp>
      <p:pic>
        <p:nvPicPr>
          <p:cNvPr id="10" name="Picture 9"/>
          <p:cNvPicPr>
            <a:picLocks noChangeAspect="1"/>
          </p:cNvPicPr>
          <p:nvPr/>
        </p:nvPicPr>
        <p:blipFill rotWithShape="1">
          <a:blip r:embed="rId2"/>
          <a:srcRect l="25809" t="4445" r="-1" b="4074"/>
          <a:stretch/>
        </p:blipFill>
        <p:spPr>
          <a:xfrm>
            <a:off x="4712985" y="-25400"/>
            <a:ext cx="4431015" cy="6883400"/>
          </a:xfrm>
          <a:prstGeom prst="rect">
            <a:avLst/>
          </a:prstGeom>
        </p:spPr>
      </p:pic>
      <p:sp>
        <p:nvSpPr>
          <p:cNvPr id="11" name="Rounded Rectangle 10">
            <a:hlinkClick r:id="" action="ppaction://customshow?id=1&amp;return=true"/>
          </p:cNvPr>
          <p:cNvSpPr/>
          <p:nvPr/>
        </p:nvSpPr>
        <p:spPr>
          <a:xfrm>
            <a:off x="1222061" y="30734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15 Minutes</a:t>
            </a:r>
          </a:p>
        </p:txBody>
      </p:sp>
      <p:sp>
        <p:nvSpPr>
          <p:cNvPr id="12" name="Rounded Rectangle 11">
            <a:hlinkClick r:id="" action="ppaction://customshow?id=2&amp;return=true"/>
          </p:cNvPr>
          <p:cNvSpPr/>
          <p:nvPr/>
        </p:nvSpPr>
        <p:spPr>
          <a:xfrm>
            <a:off x="1222061" y="40386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10 Minutes</a:t>
            </a:r>
          </a:p>
        </p:txBody>
      </p:sp>
      <p:sp>
        <p:nvSpPr>
          <p:cNvPr id="13" name="Rounded Rectangle 12">
            <a:hlinkClick r:id="" action="ppaction://customshow?id=4&amp;return=true"/>
          </p:cNvPr>
          <p:cNvSpPr/>
          <p:nvPr/>
        </p:nvSpPr>
        <p:spPr>
          <a:xfrm>
            <a:off x="1222061" y="5003800"/>
            <a:ext cx="2209800" cy="685800"/>
          </a:xfrm>
          <a:prstGeom prst="roundRect">
            <a:avLst/>
          </a:prstGeom>
          <a:solidFill>
            <a:srgbClr val="33333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5 Minutes</a:t>
            </a:r>
          </a:p>
        </p:txBody>
      </p:sp>
    </p:spTree>
    <p:extLst>
      <p:ext uri="{BB962C8B-B14F-4D97-AF65-F5344CB8AC3E}">
        <p14:creationId xmlns:p14="http://schemas.microsoft.com/office/powerpoint/2010/main" val="37110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0" y="2478554"/>
            <a:ext cx="3475439" cy="1015663"/>
          </a:xfrm>
          <a:prstGeom prst="rect">
            <a:avLst/>
          </a:prstGeom>
          <a:noFill/>
        </p:spPr>
        <p:txBody>
          <a:bodyPr wrap="none" rtlCol="0">
            <a:spAutoFit/>
          </a:bodyPr>
          <a:lstStyle/>
          <a:p>
            <a:r>
              <a:rPr lang="en-US" sz="6000" b="1" dirty="0">
                <a:solidFill>
                  <a:srgbClr val="FFFF00"/>
                </a:solidFill>
                <a:effectLst>
                  <a:glow rad="635000">
                    <a:schemeClr val="tx1"/>
                  </a:glow>
                </a:effectLst>
              </a:rPr>
              <a:t>Databases</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405" y="522754"/>
            <a:ext cx="1826746" cy="1826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4495800"/>
            <a:ext cx="2087553" cy="181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62" y="2106310"/>
            <a:ext cx="1858828" cy="1357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404" y="2960985"/>
            <a:ext cx="2263695" cy="902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descr="http://www.logisoft.com/media/catalog/product/cache/1/image/9df78eab33525d08d6e5fb8d27136e95/T/r/Treuters_ReferenceManager12_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4114800"/>
            <a:ext cx="1262069" cy="145623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ttp://grabdata.com/assets/MerlinLogo.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6994" y="194205"/>
            <a:ext cx="1010826" cy="136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0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5654"/>
            <a:ext cx="1826746" cy="1826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6720" y="1035446"/>
            <a:ext cx="2087553" cy="181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2270" y="400519"/>
            <a:ext cx="1858828" cy="1357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7152" y="2398491"/>
            <a:ext cx="2263695" cy="902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descr="http://www.logisoft.com/media/catalog/product/cache/1/image/9df78eab33525d08d6e5fb8d27136e95/T/r/Treuters_ReferenceManager12_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9000" y="4114799"/>
            <a:ext cx="1447800" cy="1670539"/>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ttp://grabdata.com/assets/Merlin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975" y="4648200"/>
            <a:ext cx="1010826" cy="13636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ith.hurley.STN\Downloads\mongodb-logo-lar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0946" y="4948296"/>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webapps-cdn.esri.com/Apps/MegaMenu/img/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0497" y="4043052"/>
            <a:ext cx="2448268" cy="9052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neo4j.com/wp-content/themes/neo4jweb/assets/images/neo4j-logo-20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6885" y="3695700"/>
            <a:ext cx="2143125" cy="952500"/>
          </a:xfrm>
          <a:prstGeom prst="rect">
            <a:avLst/>
          </a:prstGeom>
          <a:solidFill>
            <a:schemeClr val="bg1"/>
          </a:solidFill>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975" y="2251661"/>
            <a:ext cx="2136775" cy="1196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873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bfpe.org/en/wp-content/uploads/sites/2/2014/11/Validated-sta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86448">
            <a:off x="-198473" y="656242"/>
            <a:ext cx="5873222"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ifeofanarchitect.com/wp-content/uploads/2014/08/integrity.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3962">
            <a:off x="3464442" y="2514600"/>
            <a:ext cx="5715000" cy="193357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Image result for no cut and pas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56" b="100000" l="5000" r="91250"/>
                    </a14:imgEffect>
                  </a14:imgLayer>
                </a14:imgProps>
              </a:ext>
              <a:ext uri="{28A0092B-C50C-407E-A947-70E740481C1C}">
                <a14:useLocalDpi xmlns:a14="http://schemas.microsoft.com/office/drawing/2010/main" val="0"/>
              </a:ext>
            </a:extLst>
          </a:blip>
          <a:srcRect/>
          <a:stretch>
            <a:fillRect/>
          </a:stretch>
        </p:blipFill>
        <p:spPr bwMode="auto">
          <a:xfrm>
            <a:off x="914400" y="38671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80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1" name="Picture 11"/>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a:solidFill>
                  <a:schemeClr val="bg1"/>
                </a:solidFill>
              </a:rPr>
              <a:t>Flat Files</a:t>
            </a:r>
          </a:p>
        </p:txBody>
      </p:sp>
    </p:spTree>
    <p:extLst>
      <p:ext uri="{BB962C8B-B14F-4D97-AF65-F5344CB8AC3E}">
        <p14:creationId xmlns:p14="http://schemas.microsoft.com/office/powerpoint/2010/main" val="324345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09665"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85362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a:solidFill>
                  <a:schemeClr val="bg1"/>
                </a:solidFill>
              </a:rPr>
              <a:t>Flat Files</a:t>
            </a:r>
          </a:p>
        </p:txBody>
      </p:sp>
      <p:sp>
        <p:nvSpPr>
          <p:cNvPr id="20" name="TextBox 19"/>
          <p:cNvSpPr txBox="1"/>
          <p:nvPr/>
        </p:nvSpPr>
        <p:spPr>
          <a:xfrm>
            <a:off x="2423669" y="327493"/>
            <a:ext cx="1902316" cy="461665"/>
          </a:xfrm>
          <a:prstGeom prst="rect">
            <a:avLst/>
          </a:prstGeom>
          <a:noFill/>
        </p:spPr>
        <p:txBody>
          <a:bodyPr wrap="none" rtlCol="0">
            <a:spAutoFit/>
          </a:bodyPr>
          <a:lstStyle/>
          <a:p>
            <a:r>
              <a:rPr lang="en-US" sz="2400" b="1" dirty="0">
                <a:solidFill>
                  <a:schemeClr val="bg1"/>
                </a:solidFill>
              </a:rPr>
              <a:t>Spreadsheets</a:t>
            </a:r>
          </a:p>
        </p:txBody>
      </p:sp>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06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1524000"/>
            <a:ext cx="9063038"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3533"/>
            <a:ext cx="5418688" cy="65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77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291"/>
                                        </p:tgtEl>
                                      </p:cBhvr>
                                    </p:animEffect>
                                    <p:set>
                                      <p:cBhvr>
                                        <p:cTn id="7" dur="1" fill="hold">
                                          <p:stCondLst>
                                            <p:cond delay="499"/>
                                          </p:stCondLst>
                                        </p:cTn>
                                        <p:tgtEl>
                                          <p:spTgt spid="12291"/>
                                        </p:tgtEl>
                                        <p:attrNameLst>
                                          <p:attrName>style.visibility</p:attrName>
                                        </p:attrNameLst>
                                      </p:cBhvr>
                                      <p:to>
                                        <p:strVal val="hidden"/>
                                      </p:to>
                                    </p:set>
                                  </p:childTnLst>
                                </p:cTn>
                              </p:par>
                              <p:par>
                                <p:cTn id="8" presetID="53" presetClass="entr" presetSubtype="16" fill="hold" nodeType="withEffect">
                                  <p:stCondLst>
                                    <p:cond delay="0"/>
                                  </p:stCondLst>
                                  <p:childTnLst>
                                    <p:set>
                                      <p:cBhvr>
                                        <p:cTn id="9" dur="1" fill="hold">
                                          <p:stCondLst>
                                            <p:cond delay="0"/>
                                          </p:stCondLst>
                                        </p:cTn>
                                        <p:tgtEl>
                                          <p:spTgt spid="12293"/>
                                        </p:tgtEl>
                                        <p:attrNameLst>
                                          <p:attrName>style.visibility</p:attrName>
                                        </p:attrNameLst>
                                      </p:cBhvr>
                                      <p:to>
                                        <p:strVal val="visible"/>
                                      </p:to>
                                    </p:set>
                                    <p:anim calcmode="lin" valueType="num">
                                      <p:cBhvr>
                                        <p:cTn id="10" dur="500" fill="hold"/>
                                        <p:tgtEl>
                                          <p:spTgt spid="12293"/>
                                        </p:tgtEl>
                                        <p:attrNameLst>
                                          <p:attrName>ppt_w</p:attrName>
                                        </p:attrNameLst>
                                      </p:cBhvr>
                                      <p:tavLst>
                                        <p:tav tm="0">
                                          <p:val>
                                            <p:fltVal val="0"/>
                                          </p:val>
                                        </p:tav>
                                        <p:tav tm="100000">
                                          <p:val>
                                            <p:strVal val="#ppt_w"/>
                                          </p:val>
                                        </p:tav>
                                      </p:tavLst>
                                    </p:anim>
                                    <p:anim calcmode="lin" valueType="num">
                                      <p:cBhvr>
                                        <p:cTn id="11" dur="500" fill="hold"/>
                                        <p:tgtEl>
                                          <p:spTgt spid="12293"/>
                                        </p:tgtEl>
                                        <p:attrNameLst>
                                          <p:attrName>ppt_h</p:attrName>
                                        </p:attrNameLst>
                                      </p:cBhvr>
                                      <p:tavLst>
                                        <p:tav tm="0">
                                          <p:val>
                                            <p:fltVal val="0"/>
                                          </p:val>
                                        </p:tav>
                                        <p:tav tm="100000">
                                          <p:val>
                                            <p:strVal val="#ppt_h"/>
                                          </p:val>
                                        </p:tav>
                                      </p:tavLst>
                                    </p:anim>
                                    <p:animEffect transition="in" filter="fade">
                                      <p:cBhvr>
                                        <p:cTn id="12"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bfpe.org/en/wp-content/uploads/sites/2/2014/11/Validated-stamp.pn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686448">
            <a:off x="-198473" y="656242"/>
            <a:ext cx="5873222"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lifeofanarchitect.com/wp-content/uploads/2014/08/integrity.jp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3962">
            <a:off x="3464442" y="2514600"/>
            <a:ext cx="5715000" cy="193357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Image result for no cut and pas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ackgroundRemoval t="556" b="100000" l="5000" r="91250"/>
                    </a14:imgEffect>
                  </a14:imgLayer>
                </a14:imgProps>
              </a:ext>
              <a:ext uri="{28A0092B-C50C-407E-A947-70E740481C1C}">
                <a14:useLocalDpi xmlns:a14="http://schemas.microsoft.com/office/drawing/2010/main" val="0"/>
              </a:ext>
            </a:extLst>
          </a:blip>
          <a:srcRect/>
          <a:stretch>
            <a:fillRect/>
          </a:stretch>
        </p:blipFill>
        <p:spPr bwMode="auto">
          <a:xfrm>
            <a:off x="914400" y="3867150"/>
            <a:ext cx="3124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quot;No&quot; Symbol 3"/>
          <p:cNvSpPr/>
          <p:nvPr/>
        </p:nvSpPr>
        <p:spPr>
          <a:xfrm>
            <a:off x="1104758" y="253792"/>
            <a:ext cx="3266759" cy="3014700"/>
          </a:xfrm>
          <a:prstGeom prst="noSmoking">
            <a:avLst>
              <a:gd name="adj" fmla="val 6449"/>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4800600" y="1871663"/>
            <a:ext cx="3266759" cy="3014700"/>
          </a:xfrm>
          <a:prstGeom prst="noSmoking">
            <a:avLst>
              <a:gd name="adj" fmla="val 6449"/>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p:cNvSpPr/>
          <p:nvPr/>
        </p:nvSpPr>
        <p:spPr>
          <a:xfrm>
            <a:off x="1087058" y="3460580"/>
            <a:ext cx="3266759" cy="3014700"/>
          </a:xfrm>
          <a:prstGeom prst="noSmoking">
            <a:avLst>
              <a:gd name="adj" fmla="val 6449"/>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894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8</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2596779765"/>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kosbe.org/assets/images/excel-2010-icon.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16" b="97823" l="10918" r="85306"/>
                    </a14:imgEffect>
                  </a14:imgLayer>
                </a14:imgProps>
              </a:ext>
              <a:ext uri="{28A0092B-C50C-407E-A947-70E740481C1C}">
                <a14:useLocalDpi xmlns:a14="http://schemas.microsoft.com/office/drawing/2010/main"/>
              </a:ext>
            </a:extLst>
          </a:blip>
          <a:srcRect/>
          <a:stretch>
            <a:fillRect/>
          </a:stretch>
        </p:blipFill>
        <p:spPr bwMode="auto">
          <a:xfrm>
            <a:off x="2057400" y="2209800"/>
            <a:ext cx="4607983" cy="345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7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chasingalion.com/images/02_-_Lake_of_Fire.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1000"/>
                    </a14:imgEffect>
                  </a14:imgLayer>
                </a14:imgProps>
              </a:ext>
              <a:ext uri="{28A0092B-C50C-407E-A947-70E740481C1C}">
                <a14:useLocalDpi xmlns:a14="http://schemas.microsoft.com/office/drawing/2010/main" val="0"/>
              </a:ext>
            </a:extLst>
          </a:blip>
          <a:srcRect b="7256"/>
          <a:stretch/>
        </p:blipFill>
        <p:spPr bwMode="auto">
          <a:xfrm>
            <a:off x="0" y="0"/>
            <a:ext cx="10297584" cy="7162800"/>
          </a:xfrm>
          <a:prstGeom prst="rect">
            <a:avLst/>
          </a:prstGeom>
          <a:solidFill>
            <a:schemeClr val="tx1">
              <a:alpha val="38000"/>
            </a:schemeClr>
          </a:solidFill>
        </p:spPr>
      </p:pic>
      <p:grpSp>
        <p:nvGrpSpPr>
          <p:cNvPr id="4" name="Group 3"/>
          <p:cNvGrpSpPr/>
          <p:nvPr/>
        </p:nvGrpSpPr>
        <p:grpSpPr>
          <a:xfrm>
            <a:off x="1524000" y="984688"/>
            <a:ext cx="1066800" cy="2330012"/>
            <a:chOff x="1524000" y="984688"/>
            <a:chExt cx="1066800" cy="2330012"/>
          </a:xfrm>
        </p:grpSpPr>
        <p:sp>
          <p:nvSpPr>
            <p:cNvPr id="2" name="Moon 1"/>
            <p:cNvSpPr/>
            <p:nvPr/>
          </p:nvSpPr>
          <p:spPr>
            <a:xfrm rot="19867445">
              <a:off x="1524000" y="1104900"/>
              <a:ext cx="1066800" cy="2209800"/>
            </a:xfrm>
            <a:prstGeom prst="mo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756144" y="984688"/>
              <a:ext cx="304800" cy="304800"/>
            </a:xfrm>
            <a:prstGeom prst="ellipse">
              <a:avLst/>
            </a:prstGeom>
            <a:solidFill>
              <a:schemeClr val="tx1"/>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flipH="1">
            <a:off x="5895445" y="984688"/>
            <a:ext cx="1066800" cy="2330012"/>
            <a:chOff x="1524000" y="984688"/>
            <a:chExt cx="1066800" cy="2330012"/>
          </a:xfrm>
        </p:grpSpPr>
        <p:sp>
          <p:nvSpPr>
            <p:cNvPr id="7" name="Moon 6"/>
            <p:cNvSpPr/>
            <p:nvPr/>
          </p:nvSpPr>
          <p:spPr>
            <a:xfrm rot="19867445">
              <a:off x="1524000" y="1104900"/>
              <a:ext cx="1066800" cy="2209800"/>
            </a:xfrm>
            <a:prstGeom prst="mo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56144" y="984688"/>
              <a:ext cx="304800" cy="304800"/>
            </a:xfrm>
            <a:prstGeom prst="ellipse">
              <a:avLst/>
            </a:prstGeom>
            <a:solidFill>
              <a:schemeClr val="tx1"/>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18" name="Picture 2" descr="http://www.kosbe.org/assets/images/excel-2010-ic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209800"/>
            <a:ext cx="4607983" cy="345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85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3048000" y="1143000"/>
            <a:ext cx="3048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quot;No&quot; Symbol 4"/>
          <p:cNvSpPr/>
          <p:nvPr/>
        </p:nvSpPr>
        <p:spPr>
          <a:xfrm>
            <a:off x="2019300" y="304800"/>
            <a:ext cx="5105400" cy="4724400"/>
          </a:xfrm>
          <a:prstGeom prst="noSmoking">
            <a:avLst>
              <a:gd name="adj" fmla="val 605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0" y="5715000"/>
            <a:ext cx="9144000" cy="923330"/>
          </a:xfrm>
          <a:prstGeom prst="rect">
            <a:avLst/>
          </a:prstGeom>
          <a:noFill/>
        </p:spPr>
        <p:txBody>
          <a:bodyPr wrap="square" rtlCol="0">
            <a:spAutoFit/>
          </a:bodyPr>
          <a:lstStyle/>
          <a:p>
            <a:pPr algn="ctr"/>
            <a:r>
              <a:rPr lang="en-US" sz="5400" b="1" dirty="0"/>
              <a:t>Do Not Use Spreadsheets</a:t>
            </a:r>
          </a:p>
        </p:txBody>
      </p:sp>
    </p:spTree>
    <p:extLst>
      <p:ext uri="{BB962C8B-B14F-4D97-AF65-F5344CB8AC3E}">
        <p14:creationId xmlns:p14="http://schemas.microsoft.com/office/powerpoint/2010/main" val="408351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ounded Rectangle 17"/>
          <p:cNvSpPr/>
          <p:nvPr/>
        </p:nvSpPr>
        <p:spPr>
          <a:xfrm>
            <a:off x="4881797" y="93762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09665"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402" y="325777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04001" y="109260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t="25704" b="26359"/>
          <a:stretch/>
        </p:blipFill>
        <p:spPr bwMode="auto">
          <a:xfrm>
            <a:off x="4975402" y="224345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85362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a:solidFill>
                  <a:schemeClr val="bg1"/>
                </a:solidFill>
              </a:rPr>
              <a:t>Flat Files</a:t>
            </a:r>
          </a:p>
        </p:txBody>
      </p:sp>
      <p:sp>
        <p:nvSpPr>
          <p:cNvPr id="20" name="TextBox 19"/>
          <p:cNvSpPr txBox="1"/>
          <p:nvPr/>
        </p:nvSpPr>
        <p:spPr>
          <a:xfrm>
            <a:off x="2423669" y="327493"/>
            <a:ext cx="1902316" cy="461665"/>
          </a:xfrm>
          <a:prstGeom prst="rect">
            <a:avLst/>
          </a:prstGeom>
          <a:noFill/>
        </p:spPr>
        <p:txBody>
          <a:bodyPr wrap="none" rtlCol="0">
            <a:spAutoFit/>
          </a:bodyPr>
          <a:lstStyle/>
          <a:p>
            <a:r>
              <a:rPr lang="en-US" sz="2400" b="1" dirty="0">
                <a:solidFill>
                  <a:schemeClr val="bg1"/>
                </a:solidFill>
              </a:rPr>
              <a:t>Spreadsheets</a:t>
            </a:r>
          </a:p>
        </p:txBody>
      </p:sp>
      <p:sp>
        <p:nvSpPr>
          <p:cNvPr id="21" name="TextBox 20"/>
          <p:cNvSpPr txBox="1"/>
          <p:nvPr/>
        </p:nvSpPr>
        <p:spPr>
          <a:xfrm>
            <a:off x="5106437" y="312738"/>
            <a:ext cx="1423851" cy="461665"/>
          </a:xfrm>
          <a:prstGeom prst="rect">
            <a:avLst/>
          </a:prstGeom>
          <a:noFill/>
        </p:spPr>
        <p:txBody>
          <a:bodyPr wrap="none" rtlCol="0">
            <a:spAutoFit/>
          </a:bodyPr>
          <a:lstStyle/>
          <a:p>
            <a:r>
              <a:rPr lang="en-US" sz="2400" b="1" dirty="0">
                <a:solidFill>
                  <a:schemeClr val="bg1"/>
                </a:solidFill>
              </a:rPr>
              <a:t>Statistical</a:t>
            </a:r>
          </a:p>
        </p:txBody>
      </p:sp>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7400" y="8716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ounded Rectangle 17"/>
          <p:cNvSpPr/>
          <p:nvPr/>
        </p:nvSpPr>
        <p:spPr>
          <a:xfrm>
            <a:off x="4881797" y="93762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09231"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09665" y="93762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402" y="325777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04001" y="109260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t="25704" b="26359"/>
          <a:stretch/>
        </p:blipFill>
        <p:spPr bwMode="auto">
          <a:xfrm>
            <a:off x="4975402" y="224345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85362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551" y="109260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25657" y="312739"/>
            <a:ext cx="1297471" cy="461665"/>
          </a:xfrm>
          <a:prstGeom prst="rect">
            <a:avLst/>
          </a:prstGeom>
          <a:noFill/>
        </p:spPr>
        <p:txBody>
          <a:bodyPr wrap="none" rtlCol="0">
            <a:spAutoFit/>
          </a:bodyPr>
          <a:lstStyle/>
          <a:p>
            <a:r>
              <a:rPr lang="en-US" sz="2400" b="1" dirty="0">
                <a:solidFill>
                  <a:schemeClr val="bg1"/>
                </a:solidFill>
              </a:rPr>
              <a:t>Flat Files</a:t>
            </a:r>
          </a:p>
        </p:txBody>
      </p:sp>
      <p:sp>
        <p:nvSpPr>
          <p:cNvPr id="20" name="TextBox 19"/>
          <p:cNvSpPr txBox="1"/>
          <p:nvPr/>
        </p:nvSpPr>
        <p:spPr>
          <a:xfrm>
            <a:off x="2423669" y="327493"/>
            <a:ext cx="1902316" cy="461665"/>
          </a:xfrm>
          <a:prstGeom prst="rect">
            <a:avLst/>
          </a:prstGeom>
          <a:noFill/>
        </p:spPr>
        <p:txBody>
          <a:bodyPr wrap="none" rtlCol="0">
            <a:spAutoFit/>
          </a:bodyPr>
          <a:lstStyle/>
          <a:p>
            <a:r>
              <a:rPr lang="en-US" sz="2400" b="1" dirty="0">
                <a:solidFill>
                  <a:schemeClr val="bg1"/>
                </a:solidFill>
              </a:rPr>
              <a:t>Spreadsheets</a:t>
            </a:r>
          </a:p>
        </p:txBody>
      </p:sp>
      <p:sp>
        <p:nvSpPr>
          <p:cNvPr id="21" name="TextBox 20"/>
          <p:cNvSpPr txBox="1"/>
          <p:nvPr/>
        </p:nvSpPr>
        <p:spPr>
          <a:xfrm>
            <a:off x="5106437" y="312738"/>
            <a:ext cx="1423851" cy="461665"/>
          </a:xfrm>
          <a:prstGeom prst="rect">
            <a:avLst/>
          </a:prstGeom>
          <a:noFill/>
        </p:spPr>
        <p:txBody>
          <a:bodyPr wrap="none" rtlCol="0">
            <a:spAutoFit/>
          </a:bodyPr>
          <a:lstStyle/>
          <a:p>
            <a:r>
              <a:rPr lang="en-US" sz="2400" b="1" dirty="0">
                <a:solidFill>
                  <a:schemeClr val="bg1"/>
                </a:solidFill>
              </a:rPr>
              <a:t>Statistical</a:t>
            </a:r>
          </a:p>
        </p:txBody>
      </p:sp>
      <p:sp>
        <p:nvSpPr>
          <p:cNvPr id="24" name="Rounded Rectangle 23"/>
          <p:cNvSpPr/>
          <p:nvPr/>
        </p:nvSpPr>
        <p:spPr>
          <a:xfrm>
            <a:off x="609231" y="5410200"/>
            <a:ext cx="7992260" cy="98865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descr="C:\Users\keith.hurley.STN\Downloads\mongodb-logo-large.png"/>
          <p:cNvPicPr>
            <a:picLocks noChangeAspect="1" noChangeArrowheads="1"/>
          </p:cNvPicPr>
          <p:nvPr/>
        </p:nvPicPr>
        <p:blipFill>
          <a:blip r:embed="rId10"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5003445" y="5410200"/>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neo4j.com/wp-content/themes/neo4jweb/assets/images/neo4j-logo-2015.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9967" y="5485617"/>
            <a:ext cx="1885100" cy="837822"/>
          </a:xfrm>
          <a:prstGeom prst="rect">
            <a:avLst/>
          </a:prstGeom>
          <a:solidFill>
            <a:schemeClr val="bg1"/>
          </a:solidFill>
        </p:spPr>
      </p:pic>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5628" y="6585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05361" y="160337"/>
            <a:ext cx="2375898"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759967" y="4939671"/>
            <a:ext cx="5509793" cy="461665"/>
          </a:xfrm>
          <a:prstGeom prst="rect">
            <a:avLst/>
          </a:prstGeom>
          <a:noFill/>
        </p:spPr>
        <p:txBody>
          <a:bodyPr wrap="square" rtlCol="0">
            <a:spAutoFit/>
          </a:bodyPr>
          <a:lstStyle/>
          <a:p>
            <a:pPr algn="ctr"/>
            <a:r>
              <a:rPr lang="en-US" sz="2400" b="1" dirty="0">
                <a:solidFill>
                  <a:schemeClr val="bg1"/>
                </a:solidFill>
              </a:rPr>
              <a:t>Non-Relational Databases</a:t>
            </a:r>
          </a:p>
        </p:txBody>
      </p:sp>
    </p:spTree>
    <p:extLst>
      <p:ext uri="{BB962C8B-B14F-4D97-AF65-F5344CB8AC3E}">
        <p14:creationId xmlns:p14="http://schemas.microsoft.com/office/powerpoint/2010/main" val="425601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759967" y="4939671"/>
            <a:ext cx="5509793" cy="461665"/>
          </a:xfrm>
          <a:prstGeom prst="rect">
            <a:avLst/>
          </a:prstGeom>
          <a:noFill/>
        </p:spPr>
        <p:txBody>
          <a:bodyPr wrap="square" rtlCol="0">
            <a:spAutoFit/>
          </a:bodyPr>
          <a:lstStyle/>
          <a:p>
            <a:pPr algn="ctr"/>
            <a:r>
              <a:rPr lang="en-US" sz="2400" b="1" dirty="0">
                <a:solidFill>
                  <a:schemeClr val="bg1"/>
                </a:solidFill>
              </a:rPr>
              <a:t>Non-Relational Databases</a:t>
            </a:r>
          </a:p>
        </p:txBody>
      </p:sp>
      <p:sp>
        <p:nvSpPr>
          <p:cNvPr id="6" name="AutoShape 4"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wgHBhQIBwgVFhUXGCEYGRcYGRsfHhkgHiQcHx0nJB4iICshJCMnJxwhLDEjJikuLjI2GyA3ODUsNygvMDcBCgoKDg0OGxAQGzcmHyYsLy03NTc0LCw0NCwuLywwLDQsLSwsMCw0LDQsLCwsLC8vMiwsLCwsLC4sLSwsLCw0LP/AABEIAOEA4QMBEQACEQEDEQH/xAAcAAEAAwEBAQEBAAAAAAAAAAAABQYHBAMCCAH/xABDEAACAQQAAwUEBAgOAwAAAAAAAQIDBAURBhIhBzFBUWEicYGhE1KRsRQXI0JygpLRFTZTVWJlc6KjssLS4vAkMsH/xAAbAQEAAgMBAQAAAAAAAAAAAAAAAgMBBAUGB//EADcRAQABAwEECAMHBAMBAAAAAAABAgMRBAUSITEGE0FRYZGx0XGhwRYiMoHh8PEUIzNyNFNjUv/aAAwDAQACEQMRAD8ApZrP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9inKXLFbb8ATOOMrxguzHMZGkq19UjQi+5STc/wBnpr4tP0JRRMuHqtvae1O7RG9PlHmsS7IrPl65apv9CP3bJdX4ud9pLmf8cecojLdlGRt6bqYu8hV1+bJckn7urj9rRibc9jbsdIrVU4u07vjz/X1QHC3CVfN52pibuq6E6cHN80Nvo4rWtr629mKYzOHQ120qdPYpvURvRM45+E+y2/ig/rv/AAv+ZLq/FyPtL/5/P9D8UH9d/wCF/wAx1fifaX/z+f6Pmr2Q1VH8lmk3602vnzjq570o6Sx22/n+io8R8GZnh6P0t3QUqf8AKQ6xXv8AFfFaITExzdfR7U0+q4UTirunn+qOwmEyOdu/wbGWzm/F9yivNt9F/wB0YiJnk2NTq7Wmo3rs4+vwX6w7I6soKWQyqT8oQ3r9ZtfcWRbntcC70kjP9u35z9I93RcdkVBw/wDGy8k/6UE18mh1firo6SVZ+9b+f6KdxLwRmeH4OvWpKpS/lIbaX6S717+71ITTMc3Z0e1tPqp3YnFXdP07/VD4jE3+Zu1a422c5eOu5Lzb7kveY58m5qNTa09G/cnEfvkv+P7I7icFLI5SMX9WEXL+82vuLItz2vP3eklMTi3Rn4zj5Oyr2RWzh+Ry80/WCa+TQ6vxU09JK8/etx5qlxH2f5nB0ncKKq0l1c4b3Fese9e9bXm0RmmYdbR7Z0+ond/DV3T9J/hUyLrAAAAAAAAAAAAAaZ2PcP0bipPN3UN8j5KafcpaTlL3pNJe9+hZbjPF5npBrKqYjT09vGfh2R7/AJNZLXk3HXyuNt7pWtfIUo1H3QlOKk993RvZjMLqdPdqp36aJmO/E483YZUuV2Fq8ksj9EvpVB0+bxcW1LT8+senlt+ZjHHK3rq+r6rP3c5x48vq6jKp4Vr21t58le5hF9+pSSfzZjMJ02q6ozTEy+qFxQuFzW9aMl/Raf3GcsVUVU/ijD7qQhVpunUimmtNPqmvcGImYnMOLD4ewwtq7bG26hFycnrxb9e/0XokYiIjku1Gpu6ireuTmeTsq1KdGm6lWail1bb0l8TKmmmapxHN4WWRscgm7C9p1Nd/JOMte/TMRMSsuWLlr/JTMfGJj1dM4xnBwnFNPo0+5mVcTMTmEfhMJj8HQlRxtBRUpOT8+vhvyXcl5EaaYp5L9Tqruoqiq5OcRj9/VISlGEXKb0l1bfgSURGeEOWzyePv5ONjfUqjXeoTjLXv0zETErLli7b410zHxiYdZlUxvjvg+la8SxlZ+xSrLm0l3S5oxkkvLcov02/JIoqpxL2Wy9p1V6aYr41U8PyxMxnymFNy2PVhUShU2m2uq000otprzSkvt10aIuzp7/Wxxj+OPtLgC8AAAAAAAAAANl7Gr2nW4fqWe/ap1N69JJaf2p/YW257HjekVqadRTX2THzj9w0AsefZRxL2X39e/qXmLvYTU5OfLPakuZ71vqn73opm3L1ej2/apt00XaZjERGY48vD+XjPiHjnhfHxtLrGrkpx5VOUJT6Lu3OMtGN6qlONFs3WXJror4z2ZiPlMZTXZ5xrlOI81OzyEKSjGk5rki09qUF4yfT2mToqmZaW1tlWNJZiu3nOccfhPh4NDLHnmK9sf8bI/wBhH/NMorj7z2vR7/iz/tPpCC4FuLu24st3Yt7lUUZJeMG/b36a2/TW/AjHCYw3tqUW69JX1nZEz+fZ836HNl88AITjDh9cS4Z2H4S6b5lJS1tbW+jW1tdfPv0/AjXTvRhvbP1n9Je6zdzwx/DN7bgvi3hXJLI4mEKrjtezLvTWtOL5W/ct9Uirdqicw9HXtTQ623Nq7mnPf9J4v5edpHFdjV+ivbGlCXlOlNP5yE3Kmbew9DcjNFUzHhMT9Gu2N1SvrKF3by3GcVJP0a2XROXkLtuq3XNFXOJw4uJsPHP4SpjZV3Dn17S66aaa6eK6dxiqnejC/RamdNepuxGcMvjwDxRw7kY5HEunVdN7XLLTa8U4y10a6NJsq3Ko4vUTtjRaq3Nq7mnP74TGfR9X3aLxbjqv0V/YU6b8p0prfu3Lr8Bv1MWtiaG7GbdczHhMeyDzPHOWzLg7unS9jeuWLW967/a34J9NPoYmqZ5t7T7JsWM7kzx+Hsgby8qXclzpJRWoxW9Jd3i233Lq230XkYb9u1FGcdrmCwAAAAAAAAAAJbhnPXXDuVjfWnXwlF904+K/c/BozE4nLV1ujo1Vqbdf5T3S3Xh3ijFcQ0FOxuFzeNOXScfh4+9bRdTVEvCavQX9LViuOHf2Jok0gCOt8HjbXKvJ2trGFSUXCTj0Uk3F9Uum9xXXvMbsZy2K9XertdVVVmmJz6+6RMtdEZXhnDZi6/CclYRnPXLtuXcttdz9WRmmJ4y27Gv1Finct1Yjn2PrFcOYbD1XWxuPhCT6cy6vXve2kIpiOTF/W6i/G7crmYSpJqqVPtIxFHiKeNrvVOOoqsuseb87evzfDmXk/DqV9ZGfB2o2Hfq08Xafxd3bjs/Pw+q4W1xRuqKrW1aM4vulFpp/FFjj10VUTu1RiXqEXPfWVrkLd299bxnF/mySa+f3mJjKy3drtVb1E4nwVKd3DgCtG2uHJ2NRtQl1cqEurcX4yg+rXitPvK/wTjsdaLc7Tiaqf8sc+zejv8J7J7OS3Wd5bX1BV7O4jOL7pRaa+RZE55ORct126t2uMS9zKDyurahd0HQuqMZxffGSTT+DExlOiuqirepnEsd7SeCqWD1k8Wn9DJ6lDv8Ao2+7T+q/Xufv6U1045PY7H2rOo/tXfxRynvj3UEg7wAAAAAAAAAAAL7huzO6y2Kp5CjlKaVSKlrlfTfh8CUUTMZcHUbeos3arc0TwnHN01eyjJW9J1qOTg5RTaSjJNtdUk995nq5VU9IrNUxTVROJ+CCxHHvEWJkoO8dSK6clVc397/3+ZGKpb+o2PpL/HdxPfHD5cvk17gziOPE+Id6rdwcZOEo72tpJ9H5akv+9S6mreh5DaOhnR3erznMZ/fkniTQAK1xFxviuHb9WV/Cq5OKn7MU1ptr6y8iE1xE4dLSbKv6q31lvGM44/wh63avgoR/J21eT/Riv9RjrIblPR3UzzmI/OfZAVOMMrxtklg8fUjawqJrfWUpaTenLppNLuX2sjNU1cG/GzLOz7c6i5G/MY8Ij8vc/FFffzrT/Zl+8dXLP2kt/wDXPnCIz+BzXAbp3Nrk5am2uanzRSa1pNb099ej8mRmmaW3pdZp9pb1NdHLvxPkluGu1DIxuoWuZoxqRk1HniuWa303pey/ckiUXJjm1NbsC1uTXZnExxxzj39WulzyKF4wwb4hwU8dCooybi4ya2k00/u2viRqpzGG7s/V/wBLfi7MZjj6Mpz/AArmOCKEcja5N+1LlcqXNHXit9eqZTNM08Xq9LtDT7Qqm1XR2Z44nydWD7UstaSUMtTjWh4vSjP5ey/dr4mYuTHNVqej9iuM2p3Z849/3ybLCSnBSXj1L3jZjE4QXHlKnW4Puo1e5U3L4x6r5pEK/wAMt7ZdU06u3Md/rzfngpfQwAAAAAAAAAAAal2S8U0qdP8AgC+qJdW6Lfc99XH376rz215FlFWOEvLbe2fVM/1NEfH392plryyFyPCeByVx+EXuLhKb6uS2m/fprfxIzRTLds7R1VqndormI8/VJ2Vna2Fsrayt4wgu6MUkjMRjk1rl2u7VvVzmXuZVgGK9sf8AGuP9hH/NMor/ABPa9Hv+LP8AtPpCiEXddOPva+OvoXtrLU4SUl71/wDArvWqbtE26uUxh+iOHM7Z8QYyN7ZT9JR8YS8U/wB/iX01Zh871mkuaW5Nuv8ALxh3Xdrb3tu7e8oRnB98ZJNP4MzMZ5qLdyu3VvUTiUVY8JcP4+6V1aYuCmntPq9P022l8DEUUx2Nq7tHVXadyuucJsk0njSu7atcTt6VeLnDXPFNNx31W13rfqE6rddNMVTHCeU9/wAH1cUKNzRdC4pKUZLTjJJpr1TDFFdVExVTOJhDW/B3DttdfhNHE01JPa3tpP0Tel9hHcp7m5XtPV107s3Jx+/zTpJos77XOI6Ntjf4Et57qVNOevzIrr19ZPXTy35oruT2PRbB0NVdz+oqjhHLxn9PVjxU9gAAAAAAAAAAAD+p6e0BeOHu0zLYymqGQpqvBdE5PU1+t138Vv1JRXMOHq9g2L0zVbndn5eXt5LdR7WMHOG6tpXi/Lli/nzE+shyKujupieFUT5+ziyHa5aRhrG4ycn51GopfCPNv7UYm53QutdG7kz/AHK4j4cfXCv4btHvaWelks1zVIum4Rpw1GMW3B7Sf6Pe9sjFc5zLoajYdubEWrPCc5mZ4zPCff4LH+NzH/zXV/aiS6zwc37N3f8A7j5qHxxxDR4lzCvqFCUEqahqTTfRyfh7yEzmcu/szRVaSzNuqc8c+ivGHQAO/DZnIYS7/CsZcuEvHykvJruaEcOMKNRpbWoo3LsZj98mjYrtbh9Go5fGvf1qTXX9WWtftMsi53w85f6NznNmvz949knU7V8FGO4Wtdvy5Yf7zPWQ1o6O6mZ4zT5z7K3ne1W/u6bo4i1VFPpzyfNL4dNL5kZrmXR0vR61RO9eq3vDlHv6KVjsxkMZkf4Qs7qSqb25b3zb7+bffv1Icnbvaa1et9XXT930+Hc0bE9rdP6NRzGNlv61Jpp/qya1+0yyLne85f6OTnNmvh4+8eySq9q+DjH8na15P9GC/wBRnrIa1PR3Uzzqpjz9lZznapkruDpYq2jRT6czfNP4dEl9j95Ga5l09N0es0Tm7VveHKPf0UGrVqVqrq1qjlJvbbe236sg79NMUxiIxD4D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data:image/jpeg;base64,/9j/4AAQSkZJRgABAQAAAQABAAD/2wCEAAkGBxQSEBUUEhQVFBQVFBQVFxcXFRQUFBYUFhUXFhUUFBUYHCggGBwnHBQUIjEhJSkrLi4uFx8zODMsNygtLisBCgoKDg0OGxAQGiwkHyQsLCwsLCwsLCwsLC8sLCwsLCwsLCwsLCwsLCwsLCwsLCwsLSwsLCwsLCwsLCwsNCwsLP/AABEIAMwAzAMBIgACEQEDEQH/xAAcAAABBQEBAQAAAAAAAAAAAAAAAQIDBAYFBwj/xABCEAACAQIDBAgDBAgFBAMAAAABAgADEQQSIQUxUWEGEyJBcYGRoTKxwQdCUvAUIzNicqLR4WNzksLSgrKz4iQlQ//EABkBAQADAQEAAAAAAAAAAAAAAAABAgQDBf/EACYRAQACAgEDAwUBAQAAAAAAAAABEQIDEgQxQSFhcRMiMlGB8CP/2gAMAwEAAhEDEQA/APcYQhAIQhAIQhAIQhAIQhAIQhAIQhAIQhAIQhAIQhAIQhAIQhAIQhAIQhAIQhAIQhAIQhAp7Qxopjnp3X3mwAUfExJsBOTidrV6TE1FVaQXMxbtNbuULT7zY6a7jIdv49kqUqqr2BVC3PwkhaiXJA0Gap/LOJt+viGekuZ0qOz60ygYjKuXIWBXcrjd385NSpyh28J0rzIarKi4ewy1Wbq8xP3QgzX9b8pbwPSRXDl6b0glrswCob7rFrd1t4G+YPagcqmGp9ikMMVqKaXWkZqr5jcEZD2UOYcobZc1XTDoyLTpfo2VmLCoDlSo7J90kh7aju3xXsX7vR8LtyjUUspawJBujd3fcDdzk9PadFlDCqlj35gPnPO8aXxOMpoqWpUsQVJ6wFDTAKkGibdosN4v8XdaRUse1euAUqrg+pqlwQUpL1ZupRlPbJQfe/e0G4RcLXL1MMIs8twm1UrVKrM2TC0FpOpX9TZjp1TlhmvmZRe9ra8pe2RtipiGep1llpVTSVaJutdiOyEqsxDXsST3WMehb0SEwuyeklSpTOJaoKdBc6slmqPnQsMouBdrKTcaAA3Gkt0Ok1QUzXqNSXDMisjtqxLAFV7B1Nje1tOMmi2vhM1g+kzhWOIo9WAQFbNo5bUBVOpNrbryzh+k9JqZdldFDFbsLAkcLnXw3yC4dyE52G23RqU+sV7rrc5W7Nt+bTTzl3D11qKGRgyncVIIPgRCUkIQgEIQgEIQgEIQgEIQgEq46obBF0Z9L/hX7zeQ3cyJZY2FzuEp4XtE1DvbRRwQbh4nefEcJMK5fo7EYUNSanuUoVHLSwI5jfMhguh9WnhKtFq2epmzUHIN6ZA0A10/vym0JiEyUS87xmxdoDDU6gyNi6ZYFh8T0+5ddD3X8IbUFbDUaNc4ZqlSqqLiKa3dVax1QDc2vhYT0ImMJkqvONoYpMJXQPTZhiGDJUCnPTZgvZNr5tT+byCnlpVWwTm1ep1i0iGJV1dWOUjcDlJHhbnPSK1NW+IA23XF5TxWzaT1FqNTU1F3PYZgOF5KrBdbnw70lZjWVVz0WILK1KorkoNMw7O7f2ozGmm+GVSKVWl16MwygKLoyWqqNxFwfKa5+jeHGJOJCEVWFmYMdbkE24XsL+AnNwHRKjRqV3V6hFcZSCQQouSLDdvO+TxtXnTkYrDqqUaDIUQvVstGo1MEsoIswIvcBxY783OM2jQVqdHCh6tCkuHqU8qhXJUsAc4YHuFPUWlnA9E3pYatRNfOWbNSJWwpkDTL3jxlRtkYsYIXtVxdJiUKk3yHuBJ7WnHjI4QfV90m2aZrClRWslKnRTDsuZSahZSSSj37JNiu7ukm1q1arjFK9WEw1QdpmJd0NMZgUIynMzZr85R2pVr0qFPE/o7PWIVK1NVLC9r3yjW97gHdE2zj6eHekz0ywrsouAbq3ZUC9tfbSJ1+6Y2+zrY7E1BjAWw71cFS62kaammQWQ5RUVAwN8yte43HSN6P9IaWExjZRXTCVULMKtKoOqrA9xt2gRfUfScnGYunRr5Krt+ubNTIa2rG2Vr77nW9p3Uxr0s1JToQLnQsp7wG09eUrOvLxK0bsbiK7vQNnbQp16YqUnDqdxFxy1B1G475annH2S4hjWxysxNqoIBJNr1KwNr+Ano85YZcotoyipoQhCXVEIQgEIQgEISOvVCKWO4C/wDYcTArY9sxFPuPaf8Agvov/URbwBjs0hw6kAlviY5m8dwXyAAjzLuV+UgeBMrZooq8YpHJMTGkxuaNJgsMZGxisZEzS0KTJHaV6ke7SB2locspROZXcyapKzmdIccpNLkbjaV6puLHUcDrrxj2MgqNLxDjMosRQpsoeqiN1WqllBIPcAd8Zi8KaZUMO2yB2vvBa5APMD3vL2Aw/W10pkHKn6ypoTr91Tb8/FE6TVM2JbkFHt/ecds+Gvp8fTlPw5f2RVP/AJmMHEufSs3/ACnqk8i+yR7bQxHNa/tWUz12YdH4/wBl6ezuIQhOzmIQhAIQhAJzcbVzPlHwpYnm+9R5DXzEt4zEZEJ3nco4sdwnKTQWvfvJ4k6k+svjHly2ZeFpXjs0q5ovW6S1OfJIwkTGOzxr6xCJN6y0cKwMrvcSItLUpypdZpEzSuK/GBcHdFInKzmaQu0GaRO0tEOcya7SB7R7vIHaXhymUbmRM+UFjayi/wDQese9pEMP1tVKPd+0qfwjcD43Atz5SylXPo0PRTClKOdh26pznjY/COWhvbnM9tp82JqH963pYfSbegDbu+UwOLfNVqHi7H1YmZZm5t6eOPHGIcb7Kav/ANm44/pH/dm+k9onhf2VvbaKn8T1h6rf6z3SZOnn7Z+Wzb3j4EIQndyEIQgEISntTE5EsDZm0B4DvbyHvaTEWiZqLUcbiM73+6t1XmfvN9B5yHNIQeG4aDwi5p2pinK5tNmjajaRmaR1Wk0iZSrVtH9YJULRBUk0jktM0r1BaAqgxC0UiZtEzRheLUHCQM0tDnMpeuEaxkDNGGpLUrOSRjImaBaRMZMQpMlLgXZtyi58pf6M4f8AVmq3x1jm4EJ9wemvnOVUomrUp4cffOepyprx8bj1E13K2g8CPQSmyfDtoxub/S0mi3ubAX7ju8Z56Dr5/Uzd4t1FJz35G5HdwmDTu8pnb2X+zSpbHUedd/dP7T36fO/2fvbGUjwxFMf6s4+k+iJj6btPy17u8CEITS4iEIQAmZnGYrO5buOi8k7vXf6cJ0tuYqy5PxC7fwbreZ09ZwS95214+WTfs9eMJg0XNIbwzTpTPafNIqraiJmkNR9fz+e+KJk/NAtIS8TPLUpaUvDrZAWjS5ikclgtInMi63jELjjJpEyR2MjZ4rNImMtCkgsIqEbydALnwEjLSOvS6wpRXQ1Tdjwprqfz4SUOx0Vw5KviG+Ksezfupg9m3I7/AEncDG+73jadIKoVbhVAAGmgAsBrFp3v3eky5Tc29HDDjEQZtqtbDVNCLrb1Nt4mKU/T5GavpRVIw5BHxMo3+Lf7ZkK5sjHgGPoJzd5Ynoc9q6HhisKfLM4Pzn0hPmXo49mY/hNJ/Sp/7T6amLpe+X8a93gQhCa3ARlaqFUs2gAuY+cDpHj7dgd1i3j91fr6S2ONzSmzOMMbczGYouxJ3k3PLgvkPrIQ0q54oeaqeXOdza1mi5pWDxesii1nNKpff4xWq2BPASmHkxCMpWs8QvK+eIaktStpy4jS3OQmpEzCKRaQsY0vGFucbmkotIWEafGMzQuIRaRBc67t58Bvl7ozRzF8Qw+PsJpe1NTbTxI/lnLroWC0lPbrNl8EGrH2PpNdQpZEVFAyqAoG6wAsJz2ZelNHT4Xlf6O7Ph5kSSip4/IyN34g/P5R1DL4eZE4T2bY7uZ0rqG1NT3sT6WA+ZmUxz2o1D+4/upnf6UVP1qj8KX9bmZnbzWwtX/LI+n1nPKaxl08sJsb4a3+UP8AyJPp2i+ZQeIB9RPmTYQ/ajjRPsyn6T6S2M+bDUW40qZ9UBmLpvyy/jZu7QuQhCbGdBjsSKdMse7cOJO4TA4vElmJJvqSTxJ3mdrpRjiXyDcunixGp8gbeZmcImrVhUW8zqt15cY8H54ueRRLztTLacPHZ5VvFzyKTaXEVez4yv1sixNTUDgL+sizyYhWclnOIueVeshmkotZ6yBqSvmi54LTZucXNK+cRc3OC0+eOQ3NvzbvlfNFqFioVfjqnIvfYfeP54GQmHX6OYfrHeudB+zp8lHxH1AHkZ37Hj6iVsLQSmiougVQo7jp33498ntwJ+cy5Tc29PXhxxoMx4DyMmpOO8H0lck8j7SzTew1BHv8pWezpj3ZHbNTNXqW3DsjysPneZ3pY9sJU55R6ss7FWpmZmP3mJ9STM901e2GA/FVUegc/wC0Tlt9MJdMPXOGc6PL2qn+U/yE+heir5sDhz/g0x6KB9J4H0aTtNzp1B/KZ7p0Fe+zsOf8O3oSPpMXTT98te7s7sIQm5nYrb9A06rFw2RmLK4FwL2urcCCJzVCsLq6keNvnpPRyJQxWxaFQ3akmb8QGR/9a2PvNGO+oqWHZ0fKbiWHfDkd0hKTWVeiqj9lVqU+WjLfmO/1nPxGwcSu7qqw/wBD+h0/mnWN2Ms2XSbI8OCVjSsvYikyftKNWnztmXxJErFkYdh1PsZeJiWeccse7mVBckxlpfbCsO70/tIGpy9KWrXMQvJzSjGpxRaMPFzRCkaVkFpM8M8i1iZjBaxT1IAO+dbo7Qz1WraFUvTp34/eYfLzM4gJC9n43IRO7U6E/nnNrs/CClSVFOii3G53s3mST5zltyqKaumw5ZX+lnPxB+fyiXHh7GJc8j7RGfiPaZ3oFA13/WPxtQrSc6fCeXdaRUgCdNPA29pW6RVCtA6/Eyj5n/bK5LYdrZle7zMzHTduxRHFmPoB/wAppfoJlOmR/W0l4IT7gfSceon/AJy66Y++B0cpdrxVh6qZ7D9nL32bR5Zh6MZ5T0fSzp4/MT0v7L64/QFXvWpUH815i6Wfv/3s1bfxbGES8WegzCEIQCEIQCZ7a2Bo1qhzU0JXS9gGv39oa8PeaGUsXsunUOYrZvxKSp5XI3+cmJpExE+kspV6Npvp1KlM+OYe+vvKlXZOJXvp1hzBR/e49xNRU2RUX9nVJ5OM3uLGV3WsnxUsw4o19OJBsfIXnSNuUM+XS658MlWQr+0o1F5gZh7XkSdW3wuDyOhmu/TU3Mch4MCu/wAY3EYClV+NEbnYX8m3idI6ifLPl0MeJZNsKeF/DX5SBqU0VXo6m9HqUzya4/mlStsnEruenVHBgUbwB1HuJ1jdjLNn0mzHw4hpRookmw75frB1/a0HXmvaHteMpkPpSDFjpruF+88JflDj9PKJqk2wMNnrmpa6URkT+MjtN6E/6po+z4e0q7NwvU0lQWNt53XYm7H1Ms5+IPzmXPK5enqw4Y0fY8fWIWPI+EYLd3tp7Qa/H1lXRJSIO8eonI6TVB2FHMnW44f1napEju9DMxtyrmxB/dsPQf1MrPd0jsoN3+Q/PrMh0mN8YBwRfckzXDu5mZzaGxatTEtUTKVJGmax0UDhxvOHURM4VDromIyuV3Yws6fxCar7PMQVSon4azzP7NwVRWW9KpoRuCndzvpNx0N6PNRVjU+J3LkDuv3X75l0a8ozuYd9mUTDVYepeWIynTtJJucBCEIBCEIBCEIBCEIEdSirbwD4ic+rsOkfhBQ/uEr7DSdSEDhVNlVV+CoGHBx9RK79avx0j4ocw+hmliWgZdcUhNr2PA9k+hj2pA93n/eaCthUcWZQfEAzn1NhJ9wsn8J09N0m0U5bUOB+sYaZHPw/oZeqbLrL8LK/JhlPqP6StUZ1+Omw5jtD21k8lZwhWbmPUQRL7j73k1PEo2gYX4bj5g6x5pjh9JPJX6YuVFzYgC57tBMTVqZmZjvYk+pufpNNt2vkokX+Ls68N5PpM9gtn1axtTXTvY/CPDjITMeFdqgGW/oNSdL6Cdvo/sGowDOLX1N+J1M72xOiyUzmftvxPyHATS06QG6RMrRFKOB2YEG6dALaLCQsIQhAIQhAIQhAIQhAIQhAIQhAIQhAIQhAIhEWECricBTqfGinxAM59bo+v/5u9PzzD0adqEDgJ0dVmDVj1hXcLWUc8tzc852aGGVRYACTQgEIQgEIQgEIQgf/2Q=="/>
          <p:cNvSpPr>
            <a:spLocks noChangeAspect="1" noChangeArrowheads="1"/>
          </p:cNvSpPr>
          <p:nvPr/>
        </p:nvSpPr>
        <p:spPr bwMode="auto">
          <a:xfrm>
            <a:off x="456831" y="6585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609231" y="312738"/>
            <a:ext cx="8282166" cy="4572000"/>
            <a:chOff x="688975" y="1752598"/>
            <a:chExt cx="8282166" cy="4572000"/>
          </a:xfrm>
        </p:grpSpPr>
        <p:sp>
          <p:nvSpPr>
            <p:cNvPr id="18" name="Rounded Rectangle 17"/>
            <p:cNvSpPr/>
            <p:nvPr/>
          </p:nvSpPr>
          <p:spPr>
            <a:xfrm>
              <a:off x="4961541" y="2377485"/>
              <a:ext cx="1873133"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350910"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88975"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789409" y="2377485"/>
              <a:ext cx="1330325" cy="394711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5588" l="0" r="97549">
                          <a14:foregroundMark x1="78922" y1="62255" x2="78922" y2="62255"/>
                          <a14:foregroundMark x1="70588" y1="39706" x2="70588" y2="39706"/>
                          <a14:foregroundMark x1="58824" y1="37255" x2="58824" y2="37255"/>
                          <a14:foregroundMark x1="54412" y1="40686" x2="54412" y2="40686"/>
                          <a14:foregroundMark x1="56373" y1="47059" x2="57353" y2="49020"/>
                          <a14:foregroundMark x1="44608" y1="90686" x2="44608" y2="90686"/>
                          <a14:foregroundMark x1="82353" y1="68627" x2="82353"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7494185" y="2532466"/>
              <a:ext cx="1043777" cy="1043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4185" y="3683313"/>
              <a:ext cx="1043777" cy="907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4183" y="4697639"/>
              <a:ext cx="1043781"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descr="http://images.forbes.com/media/lists/companies/oracle_200x200.jpg"/>
            <p:cNvPicPr>
              <a:picLocks noChangeAspect="1" noChangeArrowheads="1"/>
            </p:cNvPicPr>
            <p:nvPr/>
          </p:nvPicPr>
          <p:blipFill rotWithShape="1">
            <a:blip r:embed="rId6">
              <a:extLst>
                <a:ext uri="{28A0092B-C50C-407E-A947-70E740481C1C}">
                  <a14:useLocalDpi xmlns:a14="http://schemas.microsoft.com/office/drawing/2010/main" val="0"/>
                </a:ext>
              </a:extLst>
            </a:blip>
            <a:srcRect t="20684" b="22129"/>
            <a:stretch/>
          </p:blipFill>
          <p:spPr bwMode="auto">
            <a:xfrm>
              <a:off x="7494185" y="5566710"/>
              <a:ext cx="1043776" cy="596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5146" y="4697639"/>
              <a:ext cx="1685925" cy="67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283745" y="2532466"/>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rotWithShape="1">
            <a:blip r:embed="rId10">
              <a:extLst>
                <a:ext uri="{28A0092B-C50C-407E-A947-70E740481C1C}">
                  <a14:useLocalDpi xmlns:a14="http://schemas.microsoft.com/office/drawing/2010/main" val="0"/>
                </a:ext>
              </a:extLst>
            </a:blip>
            <a:srcRect t="25704" b="26359"/>
            <a:stretch/>
          </p:blipFill>
          <p:spPr bwMode="auto">
            <a:xfrm>
              <a:off x="5055146" y="3683313"/>
              <a:ext cx="1685925" cy="8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8" name="Picture 8"/>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100000" l="0" r="100000">
                          <a14:foregroundMark x1="18137" y1="93627" x2="18137" y2="93627"/>
                          <a14:foregroundMark x1="79902" y1="93627" x2="79902" y2="93627"/>
                          <a14:foregroundMark x1="95098" y1="55882" x2="95098" y2="55882"/>
                          <a14:foregroundMark x1="94118" y1="48529" x2="94118" y2="48529"/>
                          <a14:foregroundMark x1="94608" y1="57843" x2="94608" y2="57843"/>
                          <a14:foregroundMark x1="93627" y1="60784" x2="93627" y2="60784"/>
                          <a14:foregroundMark x1="82353" y1="65686" x2="82353" y2="65686"/>
                          <a14:foregroundMark x1="75000" y1="53922" x2="75000" y2="53922"/>
                          <a14:foregroundMark x1="61275" y1="47549" x2="59314" y2="47059"/>
                          <a14:foregroundMark x1="48039" y1="44118" x2="48039" y2="44118"/>
                          <a14:foregroundMark x1="47059" y1="50000" x2="47059" y2="50000"/>
                          <a14:foregroundMark x1="58333" y1="67647" x2="58333" y2="68627"/>
                          <a14:foregroundMark x1="50490" y1="77451" x2="48529" y2="76961"/>
                          <a14:foregroundMark x1="38725" y1="61275" x2="38725" y2="61275"/>
                          <a14:foregroundMark x1="35294" y1="54902" x2="35294" y2="54902"/>
                          <a14:foregroundMark x1="23039" y1="74510" x2="23039" y2="74510"/>
                          <a14:foregroundMark x1="11765" y1="70098" x2="11765" y2="69608"/>
                          <a14:foregroundMark x1="5392" y1="81863" x2="5392" y2="81863"/>
                          <a14:foregroundMark x1="17157" y1="88235" x2="18137" y2="88725"/>
                          <a14:foregroundMark x1="87745" y1="93627" x2="87745" y2="93627"/>
                          <a14:foregroundMark x1="92647" y1="92647" x2="92647"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2933365" y="253246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51" name="Picture 11"/>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97295" y="2532466"/>
              <a:ext cx="1042416"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05401" y="1752599"/>
              <a:ext cx="1297471" cy="461665"/>
            </a:xfrm>
            <a:prstGeom prst="rect">
              <a:avLst/>
            </a:prstGeom>
            <a:noFill/>
          </p:spPr>
          <p:txBody>
            <a:bodyPr wrap="none" rtlCol="0">
              <a:spAutoFit/>
            </a:bodyPr>
            <a:lstStyle/>
            <a:p>
              <a:r>
                <a:rPr lang="en-US" sz="2400" b="1" dirty="0">
                  <a:solidFill>
                    <a:schemeClr val="bg1"/>
                  </a:solidFill>
                </a:rPr>
                <a:t>Flat Files</a:t>
              </a:r>
            </a:p>
          </p:txBody>
        </p:sp>
        <p:sp>
          <p:nvSpPr>
            <p:cNvPr id="20" name="TextBox 19"/>
            <p:cNvSpPr txBox="1"/>
            <p:nvPr/>
          </p:nvSpPr>
          <p:spPr>
            <a:xfrm>
              <a:off x="2503413" y="1767353"/>
              <a:ext cx="1902316" cy="461665"/>
            </a:xfrm>
            <a:prstGeom prst="rect">
              <a:avLst/>
            </a:prstGeom>
            <a:noFill/>
          </p:spPr>
          <p:txBody>
            <a:bodyPr wrap="none" rtlCol="0">
              <a:spAutoFit/>
            </a:bodyPr>
            <a:lstStyle/>
            <a:p>
              <a:r>
                <a:rPr lang="en-US" sz="2400" b="1" dirty="0">
                  <a:solidFill>
                    <a:schemeClr val="bg1"/>
                  </a:solidFill>
                </a:rPr>
                <a:t>Spreadsheets</a:t>
              </a:r>
            </a:p>
          </p:txBody>
        </p:sp>
        <p:sp>
          <p:nvSpPr>
            <p:cNvPr id="21" name="TextBox 20"/>
            <p:cNvSpPr txBox="1"/>
            <p:nvPr/>
          </p:nvSpPr>
          <p:spPr>
            <a:xfrm>
              <a:off x="5186181" y="1752598"/>
              <a:ext cx="1423851" cy="461665"/>
            </a:xfrm>
            <a:prstGeom prst="rect">
              <a:avLst/>
            </a:prstGeom>
            <a:noFill/>
          </p:spPr>
          <p:txBody>
            <a:bodyPr wrap="none" rtlCol="0">
              <a:spAutoFit/>
            </a:bodyPr>
            <a:lstStyle/>
            <a:p>
              <a:r>
                <a:rPr lang="en-US" sz="2400" b="1" dirty="0">
                  <a:solidFill>
                    <a:schemeClr val="bg1"/>
                  </a:solidFill>
                </a:rPr>
                <a:t>Statistical</a:t>
              </a:r>
            </a:p>
          </p:txBody>
        </p:sp>
        <p:sp>
          <p:nvSpPr>
            <p:cNvPr id="22" name="TextBox 21"/>
            <p:cNvSpPr txBox="1"/>
            <p:nvPr/>
          </p:nvSpPr>
          <p:spPr>
            <a:xfrm>
              <a:off x="7061003" y="1752600"/>
              <a:ext cx="1910138" cy="461665"/>
            </a:xfrm>
            <a:prstGeom prst="rect">
              <a:avLst/>
            </a:prstGeom>
            <a:noFill/>
          </p:spPr>
          <p:txBody>
            <a:bodyPr wrap="none" rtlCol="0">
              <a:spAutoFit/>
            </a:bodyPr>
            <a:lstStyle/>
            <a:p>
              <a:r>
                <a:rPr lang="en-US" sz="2400" b="1" dirty="0">
                  <a:solidFill>
                    <a:schemeClr val="bg1"/>
                  </a:solidFill>
                </a:rPr>
                <a:t>Relational DB</a:t>
              </a:r>
            </a:p>
          </p:txBody>
        </p:sp>
      </p:grpSp>
      <p:sp>
        <p:nvSpPr>
          <p:cNvPr id="24" name="Rounded Rectangle 23"/>
          <p:cNvSpPr/>
          <p:nvPr/>
        </p:nvSpPr>
        <p:spPr>
          <a:xfrm>
            <a:off x="609231" y="5410200"/>
            <a:ext cx="7992260" cy="98865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descr="C:\Users\keith.hurley.STN\Downloads\mongodb-logo-large.png"/>
          <p:cNvPicPr>
            <a:picLocks noChangeAspect="1" noChangeArrowheads="1"/>
          </p:cNvPicPr>
          <p:nvPr/>
        </p:nvPicPr>
        <p:blipFill>
          <a:blip r:embed="rId15"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5003445" y="5410200"/>
            <a:ext cx="3053685" cy="9405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neo4j.com/wp-content/themes/neo4jweb/assets/images/neo4j-logo-2015.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9967" y="5485617"/>
            <a:ext cx="1885100" cy="837822"/>
          </a:xfrm>
          <a:prstGeom prst="rect">
            <a:avLst/>
          </a:prstGeom>
          <a:solidFill>
            <a:schemeClr val="bg1"/>
          </a:solidFill>
        </p:spPr>
      </p:pic>
      <p:sp>
        <p:nvSpPr>
          <p:cNvPr id="14" name="Rectangle 13"/>
          <p:cNvSpPr/>
          <p:nvPr/>
        </p:nvSpPr>
        <p:spPr>
          <a:xfrm>
            <a:off x="1" y="160337"/>
            <a:ext cx="2286000"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5029200"/>
            <a:ext cx="9144000" cy="18288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7400" y="87160"/>
            <a:ext cx="2547961"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05361" y="160337"/>
            <a:ext cx="2375898" cy="524986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345"/>
            <a:ext cx="9144000" cy="923330"/>
          </a:xfrm>
          <a:prstGeom prst="rect">
            <a:avLst/>
          </a:prstGeom>
          <a:noFill/>
        </p:spPr>
        <p:txBody>
          <a:bodyPr wrap="square" rtlCol="0">
            <a:spAutoFit/>
          </a:bodyPr>
          <a:lstStyle/>
          <a:p>
            <a:pPr algn="ctr"/>
            <a:r>
              <a:rPr lang="en-US" sz="5400" b="1" dirty="0">
                <a:solidFill>
                  <a:schemeClr val="bg1"/>
                </a:solidFill>
              </a:rPr>
              <a:t>What is a relational database?</a:t>
            </a:r>
          </a:p>
        </p:txBody>
      </p:sp>
      <p:pic>
        <p:nvPicPr>
          <p:cNvPr id="4" name="Picture 3"/>
          <p:cNvPicPr>
            <a:picLocks noChangeAspect="1"/>
          </p:cNvPicPr>
          <p:nvPr/>
        </p:nvPicPr>
        <p:blipFill>
          <a:blip r:embed="rId3"/>
          <a:stretch>
            <a:fillRect/>
          </a:stretch>
        </p:blipFill>
        <p:spPr>
          <a:xfrm>
            <a:off x="495300" y="1447800"/>
            <a:ext cx="8153400" cy="4827671"/>
          </a:xfrm>
          <a:prstGeom prst="rect">
            <a:avLst/>
          </a:prstGeom>
        </p:spPr>
      </p:pic>
    </p:spTree>
    <p:extLst>
      <p:ext uri="{BB962C8B-B14F-4D97-AF65-F5344CB8AC3E}">
        <p14:creationId xmlns:p14="http://schemas.microsoft.com/office/powerpoint/2010/main" val="256147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keith.hurley\AppData\Local\Microsoft\Windows\Temporary Internet Files\Content.IE5\YWWM3SWN\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5240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0" y="381000"/>
            <a:ext cx="3237809" cy="923330"/>
          </a:xfrm>
          <a:prstGeom prst="rect">
            <a:avLst/>
          </a:prstGeom>
          <a:noFill/>
        </p:spPr>
        <p:txBody>
          <a:bodyPr wrap="none" rtlCol="0">
            <a:spAutoFit/>
          </a:bodyPr>
          <a:lstStyle/>
          <a:p>
            <a:r>
              <a:rPr lang="en-US" dirty="0">
                <a:solidFill>
                  <a:schemeClr val="bg1"/>
                </a:solidFill>
              </a:rPr>
              <a:t>Stores Data</a:t>
            </a:r>
          </a:p>
          <a:p>
            <a:r>
              <a:rPr lang="en-US" dirty="0">
                <a:solidFill>
                  <a:schemeClr val="bg1"/>
                </a:solidFill>
              </a:rPr>
              <a:t>Runs Queries (Batch Operations)</a:t>
            </a:r>
          </a:p>
          <a:p>
            <a:r>
              <a:rPr lang="en-US" dirty="0">
                <a:solidFill>
                  <a:schemeClr val="bg1"/>
                </a:solidFill>
              </a:rPr>
              <a:t>Retrieves Data</a:t>
            </a:r>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 y="1975047"/>
            <a:ext cx="8991600" cy="484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69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keith.hurley\AppData\Local\Microsoft\Windows\Temporary Internet Files\Content.IE5\YWWM3SWN\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5240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0" y="381000"/>
            <a:ext cx="3237809" cy="923330"/>
          </a:xfrm>
          <a:prstGeom prst="rect">
            <a:avLst/>
          </a:prstGeom>
          <a:noFill/>
        </p:spPr>
        <p:txBody>
          <a:bodyPr wrap="none" rtlCol="0">
            <a:spAutoFit/>
          </a:bodyPr>
          <a:lstStyle/>
          <a:p>
            <a:r>
              <a:rPr lang="en-US" dirty="0">
                <a:solidFill>
                  <a:schemeClr val="bg1"/>
                </a:solidFill>
              </a:rPr>
              <a:t>Stores Data</a:t>
            </a:r>
          </a:p>
          <a:p>
            <a:r>
              <a:rPr lang="en-US" dirty="0">
                <a:solidFill>
                  <a:schemeClr val="bg1"/>
                </a:solidFill>
              </a:rPr>
              <a:t>Runs Queries (Batch Operations)</a:t>
            </a:r>
          </a:p>
          <a:p>
            <a:r>
              <a:rPr lang="en-US" dirty="0">
                <a:solidFill>
                  <a:schemeClr val="bg1"/>
                </a:solidFill>
              </a:rPr>
              <a:t>Retrieves Data</a:t>
            </a:r>
          </a:p>
        </p:txBody>
      </p:sp>
      <p:sp>
        <p:nvSpPr>
          <p:cNvPr id="7" name="TextBox 6"/>
          <p:cNvSpPr txBox="1"/>
          <p:nvPr/>
        </p:nvSpPr>
        <p:spPr>
          <a:xfrm>
            <a:off x="377294" y="3419564"/>
            <a:ext cx="1175386" cy="1200329"/>
          </a:xfrm>
          <a:prstGeom prst="rect">
            <a:avLst/>
          </a:prstGeom>
          <a:noFill/>
        </p:spPr>
        <p:txBody>
          <a:bodyPr wrap="none" rtlCol="0">
            <a:spAutoFit/>
          </a:bodyPr>
          <a:lstStyle/>
          <a:p>
            <a:r>
              <a:rPr lang="en-US" dirty="0">
                <a:solidFill>
                  <a:schemeClr val="bg1"/>
                </a:solidFill>
              </a:rPr>
              <a:t>Enter Data</a:t>
            </a:r>
          </a:p>
          <a:p>
            <a:r>
              <a:rPr lang="en-US" dirty="0">
                <a:solidFill>
                  <a:schemeClr val="bg1"/>
                </a:solidFill>
              </a:rPr>
              <a:t>Edit Data</a:t>
            </a:r>
          </a:p>
          <a:p>
            <a:r>
              <a:rPr lang="en-US" dirty="0">
                <a:solidFill>
                  <a:schemeClr val="bg1"/>
                </a:solidFill>
              </a:rPr>
              <a:t>Reports</a:t>
            </a:r>
          </a:p>
          <a:p>
            <a:r>
              <a:rPr lang="en-US" dirty="0">
                <a:solidFill>
                  <a:schemeClr val="bg1"/>
                </a:solidFill>
              </a:rPr>
              <a:t>Analysis</a:t>
            </a:r>
          </a:p>
        </p:txBody>
      </p:sp>
      <p:sp>
        <p:nvSpPr>
          <p:cNvPr id="9" name="TextBox 8"/>
          <p:cNvSpPr txBox="1"/>
          <p:nvPr/>
        </p:nvSpPr>
        <p:spPr>
          <a:xfrm>
            <a:off x="3124200" y="4921781"/>
            <a:ext cx="1175386" cy="1200329"/>
          </a:xfrm>
          <a:prstGeom prst="rect">
            <a:avLst/>
          </a:prstGeom>
          <a:noFill/>
        </p:spPr>
        <p:txBody>
          <a:bodyPr wrap="none" rtlCol="0">
            <a:spAutoFit/>
          </a:bodyPr>
          <a:lstStyle/>
          <a:p>
            <a:r>
              <a:rPr lang="en-US" dirty="0">
                <a:solidFill>
                  <a:schemeClr val="bg1"/>
                </a:solidFill>
              </a:rPr>
              <a:t>Enter Data</a:t>
            </a:r>
          </a:p>
          <a:p>
            <a:r>
              <a:rPr lang="en-US" dirty="0">
                <a:solidFill>
                  <a:schemeClr val="bg1"/>
                </a:solidFill>
              </a:rPr>
              <a:t>Edit Data</a:t>
            </a:r>
          </a:p>
          <a:p>
            <a:r>
              <a:rPr lang="en-US" dirty="0">
                <a:solidFill>
                  <a:schemeClr val="bg1"/>
                </a:solidFill>
              </a:rPr>
              <a:t>Reports</a:t>
            </a:r>
          </a:p>
          <a:p>
            <a:r>
              <a:rPr lang="en-US" dirty="0">
                <a:solidFill>
                  <a:schemeClr val="bg1"/>
                </a:solidFill>
              </a:rPr>
              <a:t>Analysis</a:t>
            </a:r>
          </a:p>
        </p:txBody>
      </p:sp>
      <p:sp>
        <p:nvSpPr>
          <p:cNvPr id="11" name="TextBox 10"/>
          <p:cNvSpPr txBox="1"/>
          <p:nvPr/>
        </p:nvSpPr>
        <p:spPr>
          <a:xfrm>
            <a:off x="6620264" y="5069713"/>
            <a:ext cx="937564" cy="646331"/>
          </a:xfrm>
          <a:prstGeom prst="rect">
            <a:avLst/>
          </a:prstGeom>
          <a:noFill/>
        </p:spPr>
        <p:txBody>
          <a:bodyPr wrap="none" rtlCol="0">
            <a:spAutoFit/>
          </a:bodyPr>
          <a:lstStyle/>
          <a:p>
            <a:r>
              <a:rPr lang="en-US" dirty="0">
                <a:solidFill>
                  <a:schemeClr val="bg1"/>
                </a:solidFill>
              </a:rPr>
              <a:t>Reports</a:t>
            </a:r>
          </a:p>
          <a:p>
            <a:r>
              <a:rPr lang="en-US" dirty="0">
                <a:solidFill>
                  <a:schemeClr val="bg1"/>
                </a:solidFill>
              </a:rPr>
              <a:t>Analysis</a:t>
            </a:r>
          </a:p>
        </p:txBody>
      </p:sp>
      <p:cxnSp>
        <p:nvCxnSpPr>
          <p:cNvPr id="12" name="Straight Arrow Connector 11"/>
          <p:cNvCxnSpPr/>
          <p:nvPr/>
        </p:nvCxnSpPr>
        <p:spPr>
          <a:xfrm flipH="1">
            <a:off x="2048264" y="1333500"/>
            <a:ext cx="1295471" cy="1066800"/>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95600" y="1981200"/>
            <a:ext cx="960668" cy="2638693"/>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31369" y="2009864"/>
            <a:ext cx="1283631" cy="2610029"/>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21"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391538" y="4928535"/>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http://getintopc.com/wp-content/uploads/2013/04/windows-7-ultimate-features-and-review.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245" y="2235200"/>
            <a:ext cx="1727484" cy="107967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i.msdn.microsoft.com/Cc301592.data0106fig02(en-us,MSDN.1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9700" y="4941945"/>
            <a:ext cx="17145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7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04933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95600" y="533400"/>
            <a:ext cx="965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Tables</a:t>
            </a:r>
          </a:p>
        </p:txBody>
      </p:sp>
      <p:sp>
        <p:nvSpPr>
          <p:cNvPr id="4" name="Oval 3"/>
          <p:cNvSpPr/>
          <p:nvPr/>
        </p:nvSpPr>
        <p:spPr>
          <a:xfrm>
            <a:off x="2463800" y="31924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Forms</a:t>
            </a:r>
          </a:p>
        </p:txBody>
      </p:sp>
      <p:sp>
        <p:nvSpPr>
          <p:cNvPr id="5" name="Rounded Rectangle 4"/>
          <p:cNvSpPr/>
          <p:nvPr/>
        </p:nvSpPr>
        <p:spPr>
          <a:xfrm>
            <a:off x="5702300" y="533400"/>
            <a:ext cx="1828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Queries</a:t>
            </a:r>
          </a:p>
        </p:txBody>
      </p:sp>
      <p:sp>
        <p:nvSpPr>
          <p:cNvPr id="12" name="Oval 11"/>
          <p:cNvSpPr/>
          <p:nvPr/>
        </p:nvSpPr>
        <p:spPr>
          <a:xfrm>
            <a:off x="2463800" y="46783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Reports</a:t>
            </a:r>
          </a:p>
        </p:txBody>
      </p:sp>
      <p:cxnSp>
        <p:nvCxnSpPr>
          <p:cNvPr id="8" name="Straight Arrow Connector 7"/>
          <p:cNvCxnSpPr/>
          <p:nvPr/>
        </p:nvCxnSpPr>
        <p:spPr>
          <a:xfrm>
            <a:off x="3949700" y="990600"/>
            <a:ext cx="1524000" cy="0"/>
          </a:xfrm>
          <a:prstGeom prst="straightConnector1">
            <a:avLst/>
          </a:prstGeom>
          <a:ln w="889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52800" y="1706563"/>
            <a:ext cx="0" cy="1143000"/>
          </a:xfrm>
          <a:prstGeom prst="straightConnector1">
            <a:avLst/>
          </a:prstGeom>
          <a:ln w="88900">
            <a:headEnd type="arrow"/>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778500" y="31924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Forms</a:t>
            </a:r>
          </a:p>
        </p:txBody>
      </p:sp>
      <p:sp>
        <p:nvSpPr>
          <p:cNvPr id="20" name="Oval 19"/>
          <p:cNvSpPr/>
          <p:nvPr/>
        </p:nvSpPr>
        <p:spPr>
          <a:xfrm>
            <a:off x="5778500" y="4678363"/>
            <a:ext cx="1828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Reports</a:t>
            </a:r>
          </a:p>
        </p:txBody>
      </p:sp>
      <p:cxnSp>
        <p:nvCxnSpPr>
          <p:cNvPr id="22" name="Straight Arrow Connector 21"/>
          <p:cNvCxnSpPr/>
          <p:nvPr/>
        </p:nvCxnSpPr>
        <p:spPr>
          <a:xfrm>
            <a:off x="6667500" y="1706563"/>
            <a:ext cx="0" cy="1143000"/>
          </a:xfrm>
          <a:prstGeom prst="straightConnector1">
            <a:avLst/>
          </a:prstGeom>
          <a:ln w="889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02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3" name="Rectangle 6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64" name="Rectangle 6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65" name="Rectangle 6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66" name="Rectangle 6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67" name="Rectangle 6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68" name="Rectangle 6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69" name="Rectangle 6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0" name="Rectangle 6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60" name="Rectangle 59"/>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61" name="Rectangle 6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9" name="Rectangle 48"/>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8" name="Rectangle 37"/>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9" name="Rectangle 3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40" name="Rectangle 3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41" name="Rectangle 4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42" name="Rectangle 4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43" name="Rectangle 4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44" name="Rectangle 4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45" name="Rectangle 4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46" name="Rectangle 4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47" name="Rectangle 4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59" name="Rectangle 5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50" name="Rectangle 4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51" name="Rectangle 5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52" name="Rectangle 5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53" name="Rectangle 5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54" name="Rectangle 5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55" name="Rectangle 5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56" name="Rectangle 5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57" name="Rectangle 5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58" name="Rectangle 5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48" name="Rectangle 4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7" name="Rectangle 26"/>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8" name="Rectangle 2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29" name="Rectangle 2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30" name="Rectangle 2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31" name="Rectangle 3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32" name="Rectangle 3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33" name="Rectangle 3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4" name="Rectangle 3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35" name="Rectangle 3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36" name="Rectangle 3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37" name="Rectangle 3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16" name="Rectangle 15"/>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7" name="Rectangle 1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8" name="Rectangle 1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9" name="Rectangle 1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20" name="Rectangle 1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21" name="Rectangle 2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22" name="Rectangle 2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23" name="Rectangle 2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24" name="Rectangle 2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5" name="Rectangle 2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26" name="Rectangle 25"/>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5" name="Rectangle 14"/>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0</a:t>
            </a:r>
          </a:p>
        </p:txBody>
      </p:sp>
      <p:sp>
        <p:nvSpPr>
          <p:cNvPr id="14" name="Rectangle 13"/>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1</a:t>
            </a:r>
          </a:p>
        </p:txBody>
      </p:sp>
      <p:sp>
        <p:nvSpPr>
          <p:cNvPr id="13" name="Rectangle 12"/>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2</a:t>
            </a:r>
          </a:p>
        </p:txBody>
      </p:sp>
      <p:sp>
        <p:nvSpPr>
          <p:cNvPr id="12" name="Rectangle 1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3</a:t>
            </a:r>
          </a:p>
        </p:txBody>
      </p:sp>
      <p:sp>
        <p:nvSpPr>
          <p:cNvPr id="11" name="Rectangle 10"/>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4</a:t>
            </a:r>
          </a:p>
        </p:txBody>
      </p:sp>
      <p:sp>
        <p:nvSpPr>
          <p:cNvPr id="10" name="Rectangle 9"/>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9" name="Rectangle 8"/>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6</a:t>
            </a:r>
          </a:p>
        </p:txBody>
      </p:sp>
      <p:sp>
        <p:nvSpPr>
          <p:cNvPr id="8" name="Rectangle 7"/>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7</a:t>
            </a:r>
          </a:p>
        </p:txBody>
      </p:sp>
      <p:sp>
        <p:nvSpPr>
          <p:cNvPr id="7" name="Rectangle 6"/>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8</a:t>
            </a:r>
          </a:p>
        </p:txBody>
      </p:sp>
      <p:sp>
        <p:nvSpPr>
          <p:cNvPr id="2" name="Rectangle 1"/>
          <p:cNvSpPr/>
          <p:nvPr/>
        </p:nvSpPr>
        <p:spPr>
          <a:xfrm>
            <a:off x="6934200"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9</a:t>
            </a:r>
          </a:p>
        </p:txBody>
      </p:sp>
      <p:sp>
        <p:nvSpPr>
          <p:cNvPr id="4" name="Rectangle 3"/>
          <p:cNvSpPr/>
          <p:nvPr/>
        </p:nvSpPr>
        <p:spPr>
          <a:xfrm>
            <a:off x="4718304" y="990600"/>
            <a:ext cx="2139696"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0000" dirty="0"/>
              <a:t>5</a:t>
            </a:r>
          </a:p>
        </p:txBody>
      </p:sp>
      <p:sp>
        <p:nvSpPr>
          <p:cNvPr id="3" name="Rectangle 2"/>
          <p:cNvSpPr/>
          <p:nvPr/>
        </p:nvSpPr>
        <p:spPr>
          <a:xfrm>
            <a:off x="146304" y="990600"/>
            <a:ext cx="3657600" cy="457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r"/>
            <a:r>
              <a:rPr lang="en-US" sz="28000" dirty="0"/>
              <a:t>7</a:t>
            </a:r>
          </a:p>
        </p:txBody>
      </p:sp>
      <p:sp>
        <p:nvSpPr>
          <p:cNvPr id="5" name="Rectangle 4"/>
          <p:cNvSpPr/>
          <p:nvPr/>
        </p:nvSpPr>
        <p:spPr>
          <a:xfrm>
            <a:off x="3880104" y="990600"/>
            <a:ext cx="762000" cy="41148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0" dirty="0"/>
              <a:t>:</a:t>
            </a:r>
          </a:p>
        </p:txBody>
      </p:sp>
    </p:spTree>
    <p:extLst>
      <p:ext uri="{BB962C8B-B14F-4D97-AF65-F5344CB8AC3E}">
        <p14:creationId xmlns:p14="http://schemas.microsoft.com/office/powerpoint/2010/main" val="1542193068"/>
      </p:ext>
    </p:extLst>
  </p:cSld>
  <p:clrMapOvr>
    <a:masterClrMapping/>
  </p:clrMapOvr>
  <mc:AlternateContent xmlns:mc="http://schemas.openxmlformats.org/markup-compatibility/2006" xmlns:p14="http://schemas.microsoft.com/office/powerpoint/2010/main">
    <mc:Choice Requires="p14">
      <p:transition spd="slow" p14:dur="900" advTm="60000">
        <p14:warp dir="in"/>
      </p:transition>
    </mc:Choice>
    <mc:Fallback xmlns="">
      <p:transition spd="slow"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1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2000"/>
                                  </p:stCondLst>
                                  <p:childTnLst>
                                    <p:anim calcmode="lin" valueType="num">
                                      <p:cBhvr>
                                        <p:cTn id="16" dur="500"/>
                                        <p:tgtEl>
                                          <p:spTgt spid="8"/>
                                        </p:tgtEl>
                                        <p:attrNameLst>
                                          <p:attrName>ppt_w</p:attrName>
                                        </p:attrNameLst>
                                      </p:cBhvr>
                                      <p:tavLst>
                                        <p:tav tm="0">
                                          <p:val>
                                            <p:strVal val="ppt_w"/>
                                          </p:val>
                                        </p:tav>
                                        <p:tav tm="100000">
                                          <p:val>
                                            <p:fltVal val="0"/>
                                          </p:val>
                                        </p:tav>
                                      </p:tavLst>
                                    </p:anim>
                                    <p:anim calcmode="lin" valueType="num">
                                      <p:cBhvr>
                                        <p:cTn id="17" dur="500"/>
                                        <p:tgtEl>
                                          <p:spTgt spid="8"/>
                                        </p:tgtEl>
                                        <p:attrNameLst>
                                          <p:attrName>ppt_h</p:attrName>
                                        </p:attrNameLst>
                                      </p:cBhvr>
                                      <p:tavLst>
                                        <p:tav tm="0">
                                          <p:val>
                                            <p:strVal val="ppt_h"/>
                                          </p:val>
                                        </p:tav>
                                        <p:tav tm="100000">
                                          <p:val>
                                            <p:fltVal val="0"/>
                                          </p:val>
                                        </p:tav>
                                      </p:tavLst>
                                    </p:anim>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3" presetClass="exit" presetSubtype="32" fill="hold" grpId="0" nodeType="withEffect">
                                  <p:stCondLst>
                                    <p:cond delay="300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32" fill="hold" grpId="0" nodeType="withEffect">
                                  <p:stCondLst>
                                    <p:cond delay="4000"/>
                                  </p:stCondLst>
                                  <p:childTnLst>
                                    <p:anim calcmode="lin" valueType="num">
                                      <p:cBhvr>
                                        <p:cTn id="26" dur="450"/>
                                        <p:tgtEl>
                                          <p:spTgt spid="10"/>
                                        </p:tgtEl>
                                        <p:attrNameLst>
                                          <p:attrName>ppt_w</p:attrName>
                                        </p:attrNameLst>
                                      </p:cBhvr>
                                      <p:tavLst>
                                        <p:tav tm="0">
                                          <p:val>
                                            <p:strVal val="ppt_w"/>
                                          </p:val>
                                        </p:tav>
                                        <p:tav tm="100000">
                                          <p:val>
                                            <p:fltVal val="0"/>
                                          </p:val>
                                        </p:tav>
                                      </p:tavLst>
                                    </p:anim>
                                    <p:anim calcmode="lin" valueType="num">
                                      <p:cBhvr>
                                        <p:cTn id="27" dur="450"/>
                                        <p:tgtEl>
                                          <p:spTgt spid="10"/>
                                        </p:tgtEl>
                                        <p:attrNameLst>
                                          <p:attrName>ppt_h</p:attrName>
                                        </p:attrNameLst>
                                      </p:cBhvr>
                                      <p:tavLst>
                                        <p:tav tm="0">
                                          <p:val>
                                            <p:strVal val="ppt_h"/>
                                          </p:val>
                                        </p:tav>
                                        <p:tav tm="100000">
                                          <p:val>
                                            <p:fltVal val="0"/>
                                          </p:val>
                                        </p:tav>
                                      </p:tavLst>
                                    </p:anim>
                                    <p:animEffect transition="out" filter="fade">
                                      <p:cBhvr>
                                        <p:cTn id="28" dur="450"/>
                                        <p:tgtEl>
                                          <p:spTgt spid="10"/>
                                        </p:tgtEl>
                                      </p:cBhvr>
                                    </p:animEffect>
                                    <p:set>
                                      <p:cBhvr>
                                        <p:cTn id="29" dur="1" fill="hold">
                                          <p:stCondLst>
                                            <p:cond delay="449"/>
                                          </p:stCondLst>
                                        </p:cTn>
                                        <p:tgtEl>
                                          <p:spTgt spid="10"/>
                                        </p:tgtEl>
                                        <p:attrNameLst>
                                          <p:attrName>style.visibility</p:attrName>
                                        </p:attrNameLst>
                                      </p:cBhvr>
                                      <p:to>
                                        <p:strVal val="hidden"/>
                                      </p:to>
                                    </p:set>
                                  </p:childTnLst>
                                </p:cTn>
                              </p:par>
                              <p:par>
                                <p:cTn id="30" presetID="53" presetClass="exit" presetSubtype="32" fill="hold" grpId="0" nodeType="withEffect">
                                  <p:stCondLst>
                                    <p:cond delay="500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53" presetClass="exit" presetSubtype="32" fill="hold" grpId="0" nodeType="withEffect">
                                  <p:stCondLst>
                                    <p:cond delay="600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53" presetClass="exit" presetSubtype="32" fill="hold" grpId="0" nodeType="withEffect">
                                  <p:stCondLst>
                                    <p:cond delay="7000"/>
                                  </p:stCondLst>
                                  <p:childTnLst>
                                    <p:anim calcmode="lin" valueType="num">
                                      <p:cBhvr>
                                        <p:cTn id="41" dur="500"/>
                                        <p:tgtEl>
                                          <p:spTgt spid="13"/>
                                        </p:tgtEl>
                                        <p:attrNameLst>
                                          <p:attrName>ppt_w</p:attrName>
                                        </p:attrNameLst>
                                      </p:cBhvr>
                                      <p:tavLst>
                                        <p:tav tm="0">
                                          <p:val>
                                            <p:strVal val="ppt_w"/>
                                          </p:val>
                                        </p:tav>
                                        <p:tav tm="100000">
                                          <p:val>
                                            <p:fltVal val="0"/>
                                          </p:val>
                                        </p:tav>
                                      </p:tavLst>
                                    </p:anim>
                                    <p:anim calcmode="lin" valueType="num">
                                      <p:cBhvr>
                                        <p:cTn id="42" dur="500"/>
                                        <p:tgtEl>
                                          <p:spTgt spid="13"/>
                                        </p:tgtEl>
                                        <p:attrNameLst>
                                          <p:attrName>ppt_h</p:attrName>
                                        </p:attrNameLst>
                                      </p:cBhvr>
                                      <p:tavLst>
                                        <p:tav tm="0">
                                          <p:val>
                                            <p:strVal val="ppt_h"/>
                                          </p:val>
                                        </p:tav>
                                        <p:tav tm="100000">
                                          <p:val>
                                            <p:fltVal val="0"/>
                                          </p:val>
                                        </p:tav>
                                      </p:tavLst>
                                    </p:anim>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53" presetClass="exit" presetSubtype="32" fill="hold" grpId="0" nodeType="withEffect">
                                  <p:stCondLst>
                                    <p:cond delay="8000"/>
                                  </p:stCondLst>
                                  <p:childTnLst>
                                    <p:anim calcmode="lin" valueType="num">
                                      <p:cBhvr>
                                        <p:cTn id="46" dur="500"/>
                                        <p:tgtEl>
                                          <p:spTgt spid="14"/>
                                        </p:tgtEl>
                                        <p:attrNameLst>
                                          <p:attrName>ppt_w</p:attrName>
                                        </p:attrNameLst>
                                      </p:cBhvr>
                                      <p:tavLst>
                                        <p:tav tm="0">
                                          <p:val>
                                            <p:strVal val="ppt_w"/>
                                          </p:val>
                                        </p:tav>
                                        <p:tav tm="100000">
                                          <p:val>
                                            <p:fltVal val="0"/>
                                          </p:val>
                                        </p:tav>
                                      </p:tavLst>
                                    </p:anim>
                                    <p:anim calcmode="lin" valueType="num">
                                      <p:cBhvr>
                                        <p:cTn id="47" dur="500"/>
                                        <p:tgtEl>
                                          <p:spTgt spid="14"/>
                                        </p:tgtEl>
                                        <p:attrNameLst>
                                          <p:attrName>ppt_h</p:attrName>
                                        </p:attrNameLst>
                                      </p:cBhvr>
                                      <p:tavLst>
                                        <p:tav tm="0">
                                          <p:val>
                                            <p:strVal val="ppt_h"/>
                                          </p:val>
                                        </p:tav>
                                        <p:tav tm="100000">
                                          <p:val>
                                            <p:fltVal val="0"/>
                                          </p:val>
                                        </p:tav>
                                      </p:tavLst>
                                    </p:anim>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53" presetClass="exit" presetSubtype="32" fill="hold" grpId="0" nodeType="withEffect">
                                  <p:stCondLst>
                                    <p:cond delay="9000"/>
                                  </p:stCondLst>
                                  <p:childTnLst>
                                    <p:anim calcmode="lin" valueType="num">
                                      <p:cBhvr>
                                        <p:cTn id="51" dur="500"/>
                                        <p:tgtEl>
                                          <p:spTgt spid="15"/>
                                        </p:tgtEl>
                                        <p:attrNameLst>
                                          <p:attrName>ppt_w</p:attrName>
                                        </p:attrNameLst>
                                      </p:cBhvr>
                                      <p:tavLst>
                                        <p:tav tm="0">
                                          <p:val>
                                            <p:strVal val="ppt_w"/>
                                          </p:val>
                                        </p:tav>
                                        <p:tav tm="100000">
                                          <p:val>
                                            <p:fltVal val="0"/>
                                          </p:val>
                                        </p:tav>
                                      </p:tavLst>
                                    </p:anim>
                                    <p:anim calcmode="lin" valueType="num">
                                      <p:cBhvr>
                                        <p:cTn id="52" dur="500"/>
                                        <p:tgtEl>
                                          <p:spTgt spid="15"/>
                                        </p:tgtEl>
                                        <p:attrNameLst>
                                          <p:attrName>ppt_h</p:attrName>
                                        </p:attrNameLst>
                                      </p:cBhvr>
                                      <p:tavLst>
                                        <p:tav tm="0">
                                          <p:val>
                                            <p:strVal val="ppt_h"/>
                                          </p:val>
                                        </p:tav>
                                        <p:tav tm="100000">
                                          <p:val>
                                            <p:fltVal val="0"/>
                                          </p:val>
                                        </p:tav>
                                      </p:tavLst>
                                    </p:anim>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53" presetClass="exit" presetSubtype="32" fill="hold" grpId="0" nodeType="withEffect">
                                  <p:stCondLst>
                                    <p:cond delay="9000"/>
                                  </p:stCondLst>
                                  <p:childTnLst>
                                    <p:anim calcmode="lin" valueType="num">
                                      <p:cBhvr>
                                        <p:cTn id="56" dur="500"/>
                                        <p:tgtEl>
                                          <p:spTgt spid="4"/>
                                        </p:tgtEl>
                                        <p:attrNameLst>
                                          <p:attrName>ppt_w</p:attrName>
                                        </p:attrNameLst>
                                      </p:cBhvr>
                                      <p:tavLst>
                                        <p:tav tm="0">
                                          <p:val>
                                            <p:strVal val="ppt_w"/>
                                          </p:val>
                                        </p:tav>
                                        <p:tav tm="100000">
                                          <p:val>
                                            <p:fltVal val="0"/>
                                          </p:val>
                                        </p:tav>
                                      </p:tavLst>
                                    </p:anim>
                                    <p:anim calcmode="lin" valueType="num">
                                      <p:cBhvr>
                                        <p:cTn id="57" dur="500"/>
                                        <p:tgtEl>
                                          <p:spTgt spid="4"/>
                                        </p:tgtEl>
                                        <p:attrNameLst>
                                          <p:attrName>ppt_h</p:attrName>
                                        </p:attrNameLst>
                                      </p:cBhvr>
                                      <p:tavLst>
                                        <p:tav tm="0">
                                          <p:val>
                                            <p:strVal val="ppt_h"/>
                                          </p:val>
                                        </p:tav>
                                        <p:tav tm="100000">
                                          <p:val>
                                            <p:fltVal val="0"/>
                                          </p:val>
                                        </p:tav>
                                      </p:tavLst>
                                    </p:anim>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childTnLst>
                          </p:cTn>
                        </p:par>
                        <p:par>
                          <p:cTn id="60" fill="hold">
                            <p:stCondLst>
                              <p:cond delay="9500"/>
                            </p:stCondLst>
                            <p:childTnLst>
                              <p:par>
                                <p:cTn id="61" presetID="53" presetClass="exit" presetSubtype="32" fill="hold" grpId="0" nodeType="afterEffect">
                                  <p:stCondLst>
                                    <p:cond delay="500"/>
                                  </p:stCondLst>
                                  <p:childTnLst>
                                    <p:anim calcmode="lin" valueType="num">
                                      <p:cBhvr>
                                        <p:cTn id="62" dur="500"/>
                                        <p:tgtEl>
                                          <p:spTgt spid="25"/>
                                        </p:tgtEl>
                                        <p:attrNameLst>
                                          <p:attrName>ppt_w</p:attrName>
                                        </p:attrNameLst>
                                      </p:cBhvr>
                                      <p:tavLst>
                                        <p:tav tm="0">
                                          <p:val>
                                            <p:strVal val="ppt_w"/>
                                          </p:val>
                                        </p:tav>
                                        <p:tav tm="100000">
                                          <p:val>
                                            <p:fltVal val="0"/>
                                          </p:val>
                                        </p:tav>
                                      </p:tavLst>
                                    </p:anim>
                                    <p:anim calcmode="lin" valueType="num">
                                      <p:cBhvr>
                                        <p:cTn id="63" dur="500"/>
                                        <p:tgtEl>
                                          <p:spTgt spid="25"/>
                                        </p:tgtEl>
                                        <p:attrNameLst>
                                          <p:attrName>ppt_h</p:attrName>
                                        </p:attrNameLst>
                                      </p:cBhvr>
                                      <p:tavLst>
                                        <p:tav tm="0">
                                          <p:val>
                                            <p:strVal val="ppt_h"/>
                                          </p:val>
                                        </p:tav>
                                        <p:tav tm="100000">
                                          <p:val>
                                            <p:fltVal val="0"/>
                                          </p:val>
                                        </p:tav>
                                      </p:tavLst>
                                    </p:anim>
                                    <p:animEffect transition="out" filter="fade">
                                      <p:cBhvr>
                                        <p:cTn id="64" dur="500"/>
                                        <p:tgtEl>
                                          <p:spTgt spid="25"/>
                                        </p:tgtEl>
                                      </p:cBhvr>
                                    </p:animEffect>
                                    <p:set>
                                      <p:cBhvr>
                                        <p:cTn id="65" dur="1" fill="hold">
                                          <p:stCondLst>
                                            <p:cond delay="499"/>
                                          </p:stCondLst>
                                        </p:cTn>
                                        <p:tgtEl>
                                          <p:spTgt spid="25"/>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100"/>
                                        <p:tgtEl>
                                          <p:spTgt spid="24"/>
                                        </p:tgtEl>
                                        <p:attrNameLst>
                                          <p:attrName>ppt_w</p:attrName>
                                        </p:attrNameLst>
                                      </p:cBhvr>
                                      <p:tavLst>
                                        <p:tav tm="0">
                                          <p:val>
                                            <p:strVal val="ppt_w"/>
                                          </p:val>
                                        </p:tav>
                                        <p:tav tm="100000">
                                          <p:val>
                                            <p:fltVal val="0"/>
                                          </p:val>
                                        </p:tav>
                                      </p:tavLst>
                                    </p:anim>
                                    <p:anim calcmode="lin" valueType="num">
                                      <p:cBhvr>
                                        <p:cTn id="68" dur="100"/>
                                        <p:tgtEl>
                                          <p:spTgt spid="24"/>
                                        </p:tgtEl>
                                        <p:attrNameLst>
                                          <p:attrName>ppt_h</p:attrName>
                                        </p:attrNameLst>
                                      </p:cBhvr>
                                      <p:tavLst>
                                        <p:tav tm="0">
                                          <p:val>
                                            <p:strVal val="ppt_h"/>
                                          </p:val>
                                        </p:tav>
                                        <p:tav tm="100000">
                                          <p:val>
                                            <p:fltVal val="0"/>
                                          </p:val>
                                        </p:tav>
                                      </p:tavLst>
                                    </p:anim>
                                    <p:animEffect transition="out" filter="fade">
                                      <p:cBhvr>
                                        <p:cTn id="69" dur="100"/>
                                        <p:tgtEl>
                                          <p:spTgt spid="24"/>
                                        </p:tgtEl>
                                      </p:cBhvr>
                                    </p:animEffect>
                                    <p:set>
                                      <p:cBhvr>
                                        <p:cTn id="70" dur="1" fill="hold">
                                          <p:stCondLst>
                                            <p:cond delay="99"/>
                                          </p:stCondLst>
                                        </p:cTn>
                                        <p:tgtEl>
                                          <p:spTgt spid="24"/>
                                        </p:tgtEl>
                                        <p:attrNameLst>
                                          <p:attrName>style.visibility</p:attrName>
                                        </p:attrNameLst>
                                      </p:cBhvr>
                                      <p:to>
                                        <p:strVal val="hidden"/>
                                      </p:to>
                                    </p:set>
                                  </p:childTnLst>
                                </p:cTn>
                              </p:par>
                              <p:par>
                                <p:cTn id="71" presetID="53" presetClass="exit" presetSubtype="32" fill="hold" grpId="0" nodeType="withEffect">
                                  <p:stCondLst>
                                    <p:cond delay="2500"/>
                                  </p:stCondLst>
                                  <p:childTnLst>
                                    <p:anim calcmode="lin" valueType="num">
                                      <p:cBhvr>
                                        <p:cTn id="72" dur="500"/>
                                        <p:tgtEl>
                                          <p:spTgt spid="23"/>
                                        </p:tgtEl>
                                        <p:attrNameLst>
                                          <p:attrName>ppt_w</p:attrName>
                                        </p:attrNameLst>
                                      </p:cBhvr>
                                      <p:tavLst>
                                        <p:tav tm="0">
                                          <p:val>
                                            <p:strVal val="ppt_w"/>
                                          </p:val>
                                        </p:tav>
                                        <p:tav tm="100000">
                                          <p:val>
                                            <p:fltVal val="0"/>
                                          </p:val>
                                        </p:tav>
                                      </p:tavLst>
                                    </p:anim>
                                    <p:anim calcmode="lin" valueType="num">
                                      <p:cBhvr>
                                        <p:cTn id="73" dur="500"/>
                                        <p:tgtEl>
                                          <p:spTgt spid="23"/>
                                        </p:tgtEl>
                                        <p:attrNameLst>
                                          <p:attrName>ppt_h</p:attrName>
                                        </p:attrNameLst>
                                      </p:cBhvr>
                                      <p:tavLst>
                                        <p:tav tm="0">
                                          <p:val>
                                            <p:strVal val="ppt_h"/>
                                          </p:val>
                                        </p:tav>
                                        <p:tav tm="100000">
                                          <p:val>
                                            <p:fltVal val="0"/>
                                          </p:val>
                                        </p:tav>
                                      </p:tavLst>
                                    </p:anim>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53" presetClass="exit" presetSubtype="32" fill="hold" grpId="0" nodeType="withEffect">
                                  <p:stCondLst>
                                    <p:cond delay="3500"/>
                                  </p:stCondLst>
                                  <p:childTnLst>
                                    <p:anim calcmode="lin" valueType="num">
                                      <p:cBhvr>
                                        <p:cTn id="77" dur="500"/>
                                        <p:tgtEl>
                                          <p:spTgt spid="22"/>
                                        </p:tgtEl>
                                        <p:attrNameLst>
                                          <p:attrName>ppt_w</p:attrName>
                                        </p:attrNameLst>
                                      </p:cBhvr>
                                      <p:tavLst>
                                        <p:tav tm="0">
                                          <p:val>
                                            <p:strVal val="ppt_w"/>
                                          </p:val>
                                        </p:tav>
                                        <p:tav tm="100000">
                                          <p:val>
                                            <p:fltVal val="0"/>
                                          </p:val>
                                        </p:tav>
                                      </p:tavLst>
                                    </p:anim>
                                    <p:anim calcmode="lin" valueType="num">
                                      <p:cBhvr>
                                        <p:cTn id="78" dur="500"/>
                                        <p:tgtEl>
                                          <p:spTgt spid="22"/>
                                        </p:tgtEl>
                                        <p:attrNameLst>
                                          <p:attrName>ppt_h</p:attrName>
                                        </p:attrNameLst>
                                      </p:cBhvr>
                                      <p:tavLst>
                                        <p:tav tm="0">
                                          <p:val>
                                            <p:strVal val="ppt_h"/>
                                          </p:val>
                                        </p:tav>
                                        <p:tav tm="100000">
                                          <p:val>
                                            <p:fltVal val="0"/>
                                          </p:val>
                                        </p:tav>
                                      </p:tavLst>
                                    </p:anim>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53" presetClass="exit" presetSubtype="32" fill="hold" grpId="0" nodeType="withEffect">
                                  <p:stCondLst>
                                    <p:cond delay="4500"/>
                                  </p:stCondLst>
                                  <p:childTnLst>
                                    <p:anim calcmode="lin" valueType="num">
                                      <p:cBhvr>
                                        <p:cTn id="82" dur="450"/>
                                        <p:tgtEl>
                                          <p:spTgt spid="21"/>
                                        </p:tgtEl>
                                        <p:attrNameLst>
                                          <p:attrName>ppt_w</p:attrName>
                                        </p:attrNameLst>
                                      </p:cBhvr>
                                      <p:tavLst>
                                        <p:tav tm="0">
                                          <p:val>
                                            <p:strVal val="ppt_w"/>
                                          </p:val>
                                        </p:tav>
                                        <p:tav tm="100000">
                                          <p:val>
                                            <p:fltVal val="0"/>
                                          </p:val>
                                        </p:tav>
                                      </p:tavLst>
                                    </p:anim>
                                    <p:anim calcmode="lin" valueType="num">
                                      <p:cBhvr>
                                        <p:cTn id="83" dur="450"/>
                                        <p:tgtEl>
                                          <p:spTgt spid="21"/>
                                        </p:tgtEl>
                                        <p:attrNameLst>
                                          <p:attrName>ppt_h</p:attrName>
                                        </p:attrNameLst>
                                      </p:cBhvr>
                                      <p:tavLst>
                                        <p:tav tm="0">
                                          <p:val>
                                            <p:strVal val="ppt_h"/>
                                          </p:val>
                                        </p:tav>
                                        <p:tav tm="100000">
                                          <p:val>
                                            <p:fltVal val="0"/>
                                          </p:val>
                                        </p:tav>
                                      </p:tavLst>
                                    </p:anim>
                                    <p:animEffect transition="out" filter="fade">
                                      <p:cBhvr>
                                        <p:cTn id="84" dur="450"/>
                                        <p:tgtEl>
                                          <p:spTgt spid="21"/>
                                        </p:tgtEl>
                                      </p:cBhvr>
                                    </p:animEffect>
                                    <p:set>
                                      <p:cBhvr>
                                        <p:cTn id="85" dur="1" fill="hold">
                                          <p:stCondLst>
                                            <p:cond delay="449"/>
                                          </p:stCondLst>
                                        </p:cTn>
                                        <p:tgtEl>
                                          <p:spTgt spid="21"/>
                                        </p:tgtEl>
                                        <p:attrNameLst>
                                          <p:attrName>style.visibility</p:attrName>
                                        </p:attrNameLst>
                                      </p:cBhvr>
                                      <p:to>
                                        <p:strVal val="hidden"/>
                                      </p:to>
                                    </p:set>
                                  </p:childTnLst>
                                </p:cTn>
                              </p:par>
                              <p:par>
                                <p:cTn id="86" presetID="53" presetClass="exit" presetSubtype="32" fill="hold" grpId="0" nodeType="withEffect">
                                  <p:stCondLst>
                                    <p:cond delay="5500"/>
                                  </p:stCondLst>
                                  <p:childTnLst>
                                    <p:anim calcmode="lin" valueType="num">
                                      <p:cBhvr>
                                        <p:cTn id="87" dur="500"/>
                                        <p:tgtEl>
                                          <p:spTgt spid="20"/>
                                        </p:tgtEl>
                                        <p:attrNameLst>
                                          <p:attrName>ppt_w</p:attrName>
                                        </p:attrNameLst>
                                      </p:cBhvr>
                                      <p:tavLst>
                                        <p:tav tm="0">
                                          <p:val>
                                            <p:strVal val="ppt_w"/>
                                          </p:val>
                                        </p:tav>
                                        <p:tav tm="100000">
                                          <p:val>
                                            <p:fltVal val="0"/>
                                          </p:val>
                                        </p:tav>
                                      </p:tavLst>
                                    </p:anim>
                                    <p:anim calcmode="lin" valueType="num">
                                      <p:cBhvr>
                                        <p:cTn id="88" dur="500"/>
                                        <p:tgtEl>
                                          <p:spTgt spid="20"/>
                                        </p:tgtEl>
                                        <p:attrNameLst>
                                          <p:attrName>ppt_h</p:attrName>
                                        </p:attrNameLst>
                                      </p:cBhvr>
                                      <p:tavLst>
                                        <p:tav tm="0">
                                          <p:val>
                                            <p:strVal val="ppt_h"/>
                                          </p:val>
                                        </p:tav>
                                        <p:tav tm="100000">
                                          <p:val>
                                            <p:fltVal val="0"/>
                                          </p:val>
                                        </p:tav>
                                      </p:tavLst>
                                    </p:anim>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53" presetClass="exit" presetSubtype="32" fill="hold" grpId="0" nodeType="withEffect">
                                  <p:stCondLst>
                                    <p:cond delay="6500"/>
                                  </p:stCondLst>
                                  <p:childTnLst>
                                    <p:anim calcmode="lin" valueType="num">
                                      <p:cBhvr>
                                        <p:cTn id="92" dur="500"/>
                                        <p:tgtEl>
                                          <p:spTgt spid="19"/>
                                        </p:tgtEl>
                                        <p:attrNameLst>
                                          <p:attrName>ppt_w</p:attrName>
                                        </p:attrNameLst>
                                      </p:cBhvr>
                                      <p:tavLst>
                                        <p:tav tm="0">
                                          <p:val>
                                            <p:strVal val="ppt_w"/>
                                          </p:val>
                                        </p:tav>
                                        <p:tav tm="100000">
                                          <p:val>
                                            <p:fltVal val="0"/>
                                          </p:val>
                                        </p:tav>
                                      </p:tavLst>
                                    </p:anim>
                                    <p:anim calcmode="lin" valueType="num">
                                      <p:cBhvr>
                                        <p:cTn id="93" dur="500"/>
                                        <p:tgtEl>
                                          <p:spTgt spid="19"/>
                                        </p:tgtEl>
                                        <p:attrNameLst>
                                          <p:attrName>ppt_h</p:attrName>
                                        </p:attrNameLst>
                                      </p:cBhvr>
                                      <p:tavLst>
                                        <p:tav tm="0">
                                          <p:val>
                                            <p:strVal val="ppt_h"/>
                                          </p:val>
                                        </p:tav>
                                        <p:tav tm="100000">
                                          <p:val>
                                            <p:fltVal val="0"/>
                                          </p:val>
                                        </p:tav>
                                      </p:tavLst>
                                    </p:anim>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53" presetClass="exit" presetSubtype="32" fill="hold" grpId="0" nodeType="withEffect">
                                  <p:stCondLst>
                                    <p:cond delay="7500"/>
                                  </p:stCondLst>
                                  <p:childTnLst>
                                    <p:anim calcmode="lin" valueType="num">
                                      <p:cBhvr>
                                        <p:cTn id="97" dur="500"/>
                                        <p:tgtEl>
                                          <p:spTgt spid="18"/>
                                        </p:tgtEl>
                                        <p:attrNameLst>
                                          <p:attrName>ppt_w</p:attrName>
                                        </p:attrNameLst>
                                      </p:cBhvr>
                                      <p:tavLst>
                                        <p:tav tm="0">
                                          <p:val>
                                            <p:strVal val="ppt_w"/>
                                          </p:val>
                                        </p:tav>
                                        <p:tav tm="100000">
                                          <p:val>
                                            <p:fltVal val="0"/>
                                          </p:val>
                                        </p:tav>
                                      </p:tavLst>
                                    </p:anim>
                                    <p:anim calcmode="lin" valueType="num">
                                      <p:cBhvr>
                                        <p:cTn id="98" dur="500"/>
                                        <p:tgtEl>
                                          <p:spTgt spid="18"/>
                                        </p:tgtEl>
                                        <p:attrNameLst>
                                          <p:attrName>ppt_h</p:attrName>
                                        </p:attrNameLst>
                                      </p:cBhvr>
                                      <p:tavLst>
                                        <p:tav tm="0">
                                          <p:val>
                                            <p:strVal val="ppt_h"/>
                                          </p:val>
                                        </p:tav>
                                        <p:tav tm="100000">
                                          <p:val>
                                            <p:fltVal val="0"/>
                                          </p:val>
                                        </p:tav>
                                      </p:tavLst>
                                    </p:anim>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53" presetClass="exit" presetSubtype="32" fill="hold" grpId="0" nodeType="withEffect">
                                  <p:stCondLst>
                                    <p:cond delay="8500"/>
                                  </p:stCondLst>
                                  <p:childTnLst>
                                    <p:anim calcmode="lin" valueType="num">
                                      <p:cBhvr>
                                        <p:cTn id="102" dur="500"/>
                                        <p:tgtEl>
                                          <p:spTgt spid="17"/>
                                        </p:tgtEl>
                                        <p:attrNameLst>
                                          <p:attrName>ppt_w</p:attrName>
                                        </p:attrNameLst>
                                      </p:cBhvr>
                                      <p:tavLst>
                                        <p:tav tm="0">
                                          <p:val>
                                            <p:strVal val="ppt_w"/>
                                          </p:val>
                                        </p:tav>
                                        <p:tav tm="100000">
                                          <p:val>
                                            <p:fltVal val="0"/>
                                          </p:val>
                                        </p:tav>
                                      </p:tavLst>
                                    </p:anim>
                                    <p:anim calcmode="lin" valueType="num">
                                      <p:cBhvr>
                                        <p:cTn id="103" dur="500"/>
                                        <p:tgtEl>
                                          <p:spTgt spid="17"/>
                                        </p:tgtEl>
                                        <p:attrNameLst>
                                          <p:attrName>ppt_h</p:attrName>
                                        </p:attrNameLst>
                                      </p:cBhvr>
                                      <p:tavLst>
                                        <p:tav tm="0">
                                          <p:val>
                                            <p:strVal val="ppt_h"/>
                                          </p:val>
                                        </p:tav>
                                        <p:tav tm="100000">
                                          <p:val>
                                            <p:fltVal val="0"/>
                                          </p:val>
                                        </p:tav>
                                      </p:tavLst>
                                    </p:anim>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53" presetClass="exit" presetSubtype="32" fill="hold" grpId="0" nodeType="withEffect">
                                  <p:stCondLst>
                                    <p:cond delay="9500"/>
                                  </p:stCondLst>
                                  <p:childTnLst>
                                    <p:anim calcmode="lin" valueType="num">
                                      <p:cBhvr>
                                        <p:cTn id="107" dur="500"/>
                                        <p:tgtEl>
                                          <p:spTgt spid="16"/>
                                        </p:tgtEl>
                                        <p:attrNameLst>
                                          <p:attrName>ppt_w</p:attrName>
                                        </p:attrNameLst>
                                      </p:cBhvr>
                                      <p:tavLst>
                                        <p:tav tm="0">
                                          <p:val>
                                            <p:strVal val="ppt_w"/>
                                          </p:val>
                                        </p:tav>
                                        <p:tav tm="100000">
                                          <p:val>
                                            <p:fltVal val="0"/>
                                          </p:val>
                                        </p:tav>
                                      </p:tavLst>
                                    </p:anim>
                                    <p:anim calcmode="lin" valueType="num">
                                      <p:cBhvr>
                                        <p:cTn id="108" dur="500"/>
                                        <p:tgtEl>
                                          <p:spTgt spid="16"/>
                                        </p:tgtEl>
                                        <p:attrNameLst>
                                          <p:attrName>ppt_h</p:attrName>
                                        </p:attrNameLst>
                                      </p:cBhvr>
                                      <p:tavLst>
                                        <p:tav tm="0">
                                          <p:val>
                                            <p:strVal val="ppt_h"/>
                                          </p:val>
                                        </p:tav>
                                        <p:tav tm="100000">
                                          <p:val>
                                            <p:fltVal val="0"/>
                                          </p:val>
                                        </p:tav>
                                      </p:tavLst>
                                    </p:anim>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53" presetClass="exit" presetSubtype="32" fill="hold" grpId="0" nodeType="withEffect">
                                  <p:stCondLst>
                                    <p:cond delay="9500"/>
                                  </p:stCondLst>
                                  <p:childTnLst>
                                    <p:anim calcmode="lin" valueType="num">
                                      <p:cBhvr>
                                        <p:cTn id="112" dur="500"/>
                                        <p:tgtEl>
                                          <p:spTgt spid="26"/>
                                        </p:tgtEl>
                                        <p:attrNameLst>
                                          <p:attrName>ppt_w</p:attrName>
                                        </p:attrNameLst>
                                      </p:cBhvr>
                                      <p:tavLst>
                                        <p:tav tm="0">
                                          <p:val>
                                            <p:strVal val="ppt_w"/>
                                          </p:val>
                                        </p:tav>
                                        <p:tav tm="100000">
                                          <p:val>
                                            <p:fltVal val="0"/>
                                          </p:val>
                                        </p:tav>
                                      </p:tavLst>
                                    </p:anim>
                                    <p:anim calcmode="lin" valueType="num">
                                      <p:cBhvr>
                                        <p:cTn id="113" dur="500"/>
                                        <p:tgtEl>
                                          <p:spTgt spid="26"/>
                                        </p:tgtEl>
                                        <p:attrNameLst>
                                          <p:attrName>ppt_h</p:attrName>
                                        </p:attrNameLst>
                                      </p:cBhvr>
                                      <p:tavLst>
                                        <p:tav tm="0">
                                          <p:val>
                                            <p:strVal val="ppt_h"/>
                                          </p:val>
                                        </p:tav>
                                        <p:tav tm="100000">
                                          <p:val>
                                            <p:fltVal val="0"/>
                                          </p:val>
                                        </p:tav>
                                      </p:tavLst>
                                    </p:anim>
                                    <p:animEffect transition="out" filter="fade">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par>
                          <p:cTn id="116" fill="hold">
                            <p:stCondLst>
                              <p:cond delay="19500"/>
                            </p:stCondLst>
                            <p:childTnLst>
                              <p:par>
                                <p:cTn id="117" presetID="53" presetClass="exit" presetSubtype="32" fill="hold" grpId="0" nodeType="afterEffect">
                                  <p:stCondLst>
                                    <p:cond delay="500"/>
                                  </p:stCondLst>
                                  <p:childTnLst>
                                    <p:anim calcmode="lin" valueType="num">
                                      <p:cBhvr>
                                        <p:cTn id="118" dur="500"/>
                                        <p:tgtEl>
                                          <p:spTgt spid="37"/>
                                        </p:tgtEl>
                                        <p:attrNameLst>
                                          <p:attrName>ppt_w</p:attrName>
                                        </p:attrNameLst>
                                      </p:cBhvr>
                                      <p:tavLst>
                                        <p:tav tm="0">
                                          <p:val>
                                            <p:strVal val="ppt_w"/>
                                          </p:val>
                                        </p:tav>
                                        <p:tav tm="100000">
                                          <p:val>
                                            <p:fltVal val="0"/>
                                          </p:val>
                                        </p:tav>
                                      </p:tavLst>
                                    </p:anim>
                                    <p:anim calcmode="lin" valueType="num">
                                      <p:cBhvr>
                                        <p:cTn id="119" dur="500"/>
                                        <p:tgtEl>
                                          <p:spTgt spid="37"/>
                                        </p:tgtEl>
                                        <p:attrNameLst>
                                          <p:attrName>ppt_h</p:attrName>
                                        </p:attrNameLst>
                                      </p:cBhvr>
                                      <p:tavLst>
                                        <p:tav tm="0">
                                          <p:val>
                                            <p:strVal val="ppt_h"/>
                                          </p:val>
                                        </p:tav>
                                        <p:tav tm="100000">
                                          <p:val>
                                            <p:fltVal val="0"/>
                                          </p:val>
                                        </p:tav>
                                      </p:tavLst>
                                    </p:anim>
                                    <p:animEffect transition="out" filter="fade">
                                      <p:cBhvr>
                                        <p:cTn id="120" dur="500"/>
                                        <p:tgtEl>
                                          <p:spTgt spid="37"/>
                                        </p:tgtEl>
                                      </p:cBhvr>
                                    </p:animEffect>
                                    <p:set>
                                      <p:cBhvr>
                                        <p:cTn id="121" dur="1" fill="hold">
                                          <p:stCondLst>
                                            <p:cond delay="499"/>
                                          </p:stCondLst>
                                        </p:cTn>
                                        <p:tgtEl>
                                          <p:spTgt spid="37"/>
                                        </p:tgtEl>
                                        <p:attrNameLst>
                                          <p:attrName>style.visibility</p:attrName>
                                        </p:attrNameLst>
                                      </p:cBhvr>
                                      <p:to>
                                        <p:strVal val="hidden"/>
                                      </p:to>
                                    </p:set>
                                  </p:childTnLst>
                                </p:cTn>
                              </p:par>
                              <p:par>
                                <p:cTn id="122" presetID="53" presetClass="exit" presetSubtype="32" fill="hold" grpId="0" nodeType="withEffect">
                                  <p:stCondLst>
                                    <p:cond delay="1500"/>
                                  </p:stCondLst>
                                  <p:childTnLst>
                                    <p:anim calcmode="lin" valueType="num">
                                      <p:cBhvr>
                                        <p:cTn id="123" dur="500"/>
                                        <p:tgtEl>
                                          <p:spTgt spid="36"/>
                                        </p:tgtEl>
                                        <p:attrNameLst>
                                          <p:attrName>ppt_w</p:attrName>
                                        </p:attrNameLst>
                                      </p:cBhvr>
                                      <p:tavLst>
                                        <p:tav tm="0">
                                          <p:val>
                                            <p:strVal val="ppt_w"/>
                                          </p:val>
                                        </p:tav>
                                        <p:tav tm="100000">
                                          <p:val>
                                            <p:fltVal val="0"/>
                                          </p:val>
                                        </p:tav>
                                      </p:tavLst>
                                    </p:anim>
                                    <p:anim calcmode="lin" valueType="num">
                                      <p:cBhvr>
                                        <p:cTn id="124" dur="500"/>
                                        <p:tgtEl>
                                          <p:spTgt spid="36"/>
                                        </p:tgtEl>
                                        <p:attrNameLst>
                                          <p:attrName>ppt_h</p:attrName>
                                        </p:attrNameLst>
                                      </p:cBhvr>
                                      <p:tavLst>
                                        <p:tav tm="0">
                                          <p:val>
                                            <p:strVal val="ppt_h"/>
                                          </p:val>
                                        </p:tav>
                                        <p:tav tm="100000">
                                          <p:val>
                                            <p:fltVal val="0"/>
                                          </p:val>
                                        </p:tav>
                                      </p:tavLst>
                                    </p:anim>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par>
                                <p:cTn id="127" presetID="53" presetClass="exit" presetSubtype="32" fill="hold" grpId="0" nodeType="withEffect">
                                  <p:stCondLst>
                                    <p:cond delay="2500"/>
                                  </p:stCondLst>
                                  <p:childTnLst>
                                    <p:anim calcmode="lin" valueType="num">
                                      <p:cBhvr>
                                        <p:cTn id="128" dur="500"/>
                                        <p:tgtEl>
                                          <p:spTgt spid="35"/>
                                        </p:tgtEl>
                                        <p:attrNameLst>
                                          <p:attrName>ppt_w</p:attrName>
                                        </p:attrNameLst>
                                      </p:cBhvr>
                                      <p:tavLst>
                                        <p:tav tm="0">
                                          <p:val>
                                            <p:strVal val="ppt_w"/>
                                          </p:val>
                                        </p:tav>
                                        <p:tav tm="100000">
                                          <p:val>
                                            <p:fltVal val="0"/>
                                          </p:val>
                                        </p:tav>
                                      </p:tavLst>
                                    </p:anim>
                                    <p:anim calcmode="lin" valueType="num">
                                      <p:cBhvr>
                                        <p:cTn id="129" dur="500"/>
                                        <p:tgtEl>
                                          <p:spTgt spid="35"/>
                                        </p:tgtEl>
                                        <p:attrNameLst>
                                          <p:attrName>ppt_h</p:attrName>
                                        </p:attrNameLst>
                                      </p:cBhvr>
                                      <p:tavLst>
                                        <p:tav tm="0">
                                          <p:val>
                                            <p:strVal val="ppt_h"/>
                                          </p:val>
                                        </p:tav>
                                        <p:tav tm="100000">
                                          <p:val>
                                            <p:fltVal val="0"/>
                                          </p:val>
                                        </p:tav>
                                      </p:tavLst>
                                    </p:anim>
                                    <p:animEffect transition="out" filter="fade">
                                      <p:cBhvr>
                                        <p:cTn id="130" dur="500"/>
                                        <p:tgtEl>
                                          <p:spTgt spid="35"/>
                                        </p:tgtEl>
                                      </p:cBhvr>
                                    </p:animEffect>
                                    <p:set>
                                      <p:cBhvr>
                                        <p:cTn id="131" dur="1" fill="hold">
                                          <p:stCondLst>
                                            <p:cond delay="499"/>
                                          </p:stCondLst>
                                        </p:cTn>
                                        <p:tgtEl>
                                          <p:spTgt spid="35"/>
                                        </p:tgtEl>
                                        <p:attrNameLst>
                                          <p:attrName>style.visibility</p:attrName>
                                        </p:attrNameLst>
                                      </p:cBhvr>
                                      <p:to>
                                        <p:strVal val="hidden"/>
                                      </p:to>
                                    </p:set>
                                  </p:childTnLst>
                                </p:cTn>
                              </p:par>
                              <p:par>
                                <p:cTn id="132" presetID="53" presetClass="exit" presetSubtype="32" fill="hold" grpId="0" nodeType="withEffect">
                                  <p:stCondLst>
                                    <p:cond delay="3500"/>
                                  </p:stCondLst>
                                  <p:childTnLst>
                                    <p:anim calcmode="lin" valueType="num">
                                      <p:cBhvr>
                                        <p:cTn id="133" dur="500"/>
                                        <p:tgtEl>
                                          <p:spTgt spid="34"/>
                                        </p:tgtEl>
                                        <p:attrNameLst>
                                          <p:attrName>ppt_w</p:attrName>
                                        </p:attrNameLst>
                                      </p:cBhvr>
                                      <p:tavLst>
                                        <p:tav tm="0">
                                          <p:val>
                                            <p:strVal val="ppt_w"/>
                                          </p:val>
                                        </p:tav>
                                        <p:tav tm="100000">
                                          <p:val>
                                            <p:fltVal val="0"/>
                                          </p:val>
                                        </p:tav>
                                      </p:tavLst>
                                    </p:anim>
                                    <p:anim calcmode="lin" valueType="num">
                                      <p:cBhvr>
                                        <p:cTn id="134" dur="500"/>
                                        <p:tgtEl>
                                          <p:spTgt spid="34"/>
                                        </p:tgtEl>
                                        <p:attrNameLst>
                                          <p:attrName>ppt_h</p:attrName>
                                        </p:attrNameLst>
                                      </p:cBhvr>
                                      <p:tavLst>
                                        <p:tav tm="0">
                                          <p:val>
                                            <p:strVal val="ppt_h"/>
                                          </p:val>
                                        </p:tav>
                                        <p:tav tm="100000">
                                          <p:val>
                                            <p:fltVal val="0"/>
                                          </p:val>
                                        </p:tav>
                                      </p:tavLst>
                                    </p:anim>
                                    <p:animEffect transition="out" filter="fade">
                                      <p:cBhvr>
                                        <p:cTn id="135" dur="500"/>
                                        <p:tgtEl>
                                          <p:spTgt spid="34"/>
                                        </p:tgtEl>
                                      </p:cBhvr>
                                    </p:animEffect>
                                    <p:set>
                                      <p:cBhvr>
                                        <p:cTn id="136" dur="1" fill="hold">
                                          <p:stCondLst>
                                            <p:cond delay="499"/>
                                          </p:stCondLst>
                                        </p:cTn>
                                        <p:tgtEl>
                                          <p:spTgt spid="34"/>
                                        </p:tgtEl>
                                        <p:attrNameLst>
                                          <p:attrName>style.visibility</p:attrName>
                                        </p:attrNameLst>
                                      </p:cBhvr>
                                      <p:to>
                                        <p:strVal val="hidden"/>
                                      </p:to>
                                    </p:set>
                                  </p:childTnLst>
                                </p:cTn>
                              </p:par>
                              <p:par>
                                <p:cTn id="137" presetID="53" presetClass="exit" presetSubtype="32" fill="hold" grpId="0" nodeType="withEffect">
                                  <p:stCondLst>
                                    <p:cond delay="4500"/>
                                  </p:stCondLst>
                                  <p:childTnLst>
                                    <p:anim calcmode="lin" valueType="num">
                                      <p:cBhvr>
                                        <p:cTn id="138" dur="450"/>
                                        <p:tgtEl>
                                          <p:spTgt spid="33"/>
                                        </p:tgtEl>
                                        <p:attrNameLst>
                                          <p:attrName>ppt_w</p:attrName>
                                        </p:attrNameLst>
                                      </p:cBhvr>
                                      <p:tavLst>
                                        <p:tav tm="0">
                                          <p:val>
                                            <p:strVal val="ppt_w"/>
                                          </p:val>
                                        </p:tav>
                                        <p:tav tm="100000">
                                          <p:val>
                                            <p:fltVal val="0"/>
                                          </p:val>
                                        </p:tav>
                                      </p:tavLst>
                                    </p:anim>
                                    <p:anim calcmode="lin" valueType="num">
                                      <p:cBhvr>
                                        <p:cTn id="139" dur="450"/>
                                        <p:tgtEl>
                                          <p:spTgt spid="33"/>
                                        </p:tgtEl>
                                        <p:attrNameLst>
                                          <p:attrName>ppt_h</p:attrName>
                                        </p:attrNameLst>
                                      </p:cBhvr>
                                      <p:tavLst>
                                        <p:tav tm="0">
                                          <p:val>
                                            <p:strVal val="ppt_h"/>
                                          </p:val>
                                        </p:tav>
                                        <p:tav tm="100000">
                                          <p:val>
                                            <p:fltVal val="0"/>
                                          </p:val>
                                        </p:tav>
                                      </p:tavLst>
                                    </p:anim>
                                    <p:animEffect transition="out" filter="fade">
                                      <p:cBhvr>
                                        <p:cTn id="140" dur="450"/>
                                        <p:tgtEl>
                                          <p:spTgt spid="33"/>
                                        </p:tgtEl>
                                      </p:cBhvr>
                                    </p:animEffect>
                                    <p:set>
                                      <p:cBhvr>
                                        <p:cTn id="141" dur="1" fill="hold">
                                          <p:stCondLst>
                                            <p:cond delay="449"/>
                                          </p:stCondLst>
                                        </p:cTn>
                                        <p:tgtEl>
                                          <p:spTgt spid="33"/>
                                        </p:tgtEl>
                                        <p:attrNameLst>
                                          <p:attrName>style.visibility</p:attrName>
                                        </p:attrNameLst>
                                      </p:cBhvr>
                                      <p:to>
                                        <p:strVal val="hidden"/>
                                      </p:to>
                                    </p:set>
                                  </p:childTnLst>
                                </p:cTn>
                              </p:par>
                              <p:par>
                                <p:cTn id="142" presetID="53" presetClass="exit" presetSubtype="32" fill="hold" grpId="0" nodeType="withEffect">
                                  <p:stCondLst>
                                    <p:cond delay="5500"/>
                                  </p:stCondLst>
                                  <p:childTnLst>
                                    <p:anim calcmode="lin" valueType="num">
                                      <p:cBhvr>
                                        <p:cTn id="143" dur="500"/>
                                        <p:tgtEl>
                                          <p:spTgt spid="32"/>
                                        </p:tgtEl>
                                        <p:attrNameLst>
                                          <p:attrName>ppt_w</p:attrName>
                                        </p:attrNameLst>
                                      </p:cBhvr>
                                      <p:tavLst>
                                        <p:tav tm="0">
                                          <p:val>
                                            <p:strVal val="ppt_w"/>
                                          </p:val>
                                        </p:tav>
                                        <p:tav tm="100000">
                                          <p:val>
                                            <p:fltVal val="0"/>
                                          </p:val>
                                        </p:tav>
                                      </p:tavLst>
                                    </p:anim>
                                    <p:anim calcmode="lin" valueType="num">
                                      <p:cBhvr>
                                        <p:cTn id="144" dur="500"/>
                                        <p:tgtEl>
                                          <p:spTgt spid="32"/>
                                        </p:tgtEl>
                                        <p:attrNameLst>
                                          <p:attrName>ppt_h</p:attrName>
                                        </p:attrNameLst>
                                      </p:cBhvr>
                                      <p:tavLst>
                                        <p:tav tm="0">
                                          <p:val>
                                            <p:strVal val="ppt_h"/>
                                          </p:val>
                                        </p:tav>
                                        <p:tav tm="100000">
                                          <p:val>
                                            <p:fltVal val="0"/>
                                          </p:val>
                                        </p:tav>
                                      </p:tavLst>
                                    </p:anim>
                                    <p:animEffect transition="out" filter="fade">
                                      <p:cBhvr>
                                        <p:cTn id="145" dur="500"/>
                                        <p:tgtEl>
                                          <p:spTgt spid="32"/>
                                        </p:tgtEl>
                                      </p:cBhvr>
                                    </p:animEffect>
                                    <p:set>
                                      <p:cBhvr>
                                        <p:cTn id="146" dur="1" fill="hold">
                                          <p:stCondLst>
                                            <p:cond delay="499"/>
                                          </p:stCondLst>
                                        </p:cTn>
                                        <p:tgtEl>
                                          <p:spTgt spid="32"/>
                                        </p:tgtEl>
                                        <p:attrNameLst>
                                          <p:attrName>style.visibility</p:attrName>
                                        </p:attrNameLst>
                                      </p:cBhvr>
                                      <p:to>
                                        <p:strVal val="hidden"/>
                                      </p:to>
                                    </p:set>
                                  </p:childTnLst>
                                </p:cTn>
                              </p:par>
                              <p:par>
                                <p:cTn id="147" presetID="53" presetClass="exit" presetSubtype="32" fill="hold" grpId="0" nodeType="withEffect">
                                  <p:stCondLst>
                                    <p:cond delay="6500"/>
                                  </p:stCondLst>
                                  <p:childTnLst>
                                    <p:anim calcmode="lin" valueType="num">
                                      <p:cBhvr>
                                        <p:cTn id="148" dur="500"/>
                                        <p:tgtEl>
                                          <p:spTgt spid="31"/>
                                        </p:tgtEl>
                                        <p:attrNameLst>
                                          <p:attrName>ppt_w</p:attrName>
                                        </p:attrNameLst>
                                      </p:cBhvr>
                                      <p:tavLst>
                                        <p:tav tm="0">
                                          <p:val>
                                            <p:strVal val="ppt_w"/>
                                          </p:val>
                                        </p:tav>
                                        <p:tav tm="100000">
                                          <p:val>
                                            <p:fltVal val="0"/>
                                          </p:val>
                                        </p:tav>
                                      </p:tavLst>
                                    </p:anim>
                                    <p:anim calcmode="lin" valueType="num">
                                      <p:cBhvr>
                                        <p:cTn id="149" dur="500"/>
                                        <p:tgtEl>
                                          <p:spTgt spid="31"/>
                                        </p:tgtEl>
                                        <p:attrNameLst>
                                          <p:attrName>ppt_h</p:attrName>
                                        </p:attrNameLst>
                                      </p:cBhvr>
                                      <p:tavLst>
                                        <p:tav tm="0">
                                          <p:val>
                                            <p:strVal val="ppt_h"/>
                                          </p:val>
                                        </p:tav>
                                        <p:tav tm="100000">
                                          <p:val>
                                            <p:fltVal val="0"/>
                                          </p:val>
                                        </p:tav>
                                      </p:tavLst>
                                    </p:anim>
                                    <p:animEffect transition="out" filter="fade">
                                      <p:cBhvr>
                                        <p:cTn id="150" dur="500"/>
                                        <p:tgtEl>
                                          <p:spTgt spid="31"/>
                                        </p:tgtEl>
                                      </p:cBhvr>
                                    </p:animEffect>
                                    <p:set>
                                      <p:cBhvr>
                                        <p:cTn id="151" dur="1" fill="hold">
                                          <p:stCondLst>
                                            <p:cond delay="499"/>
                                          </p:stCondLst>
                                        </p:cTn>
                                        <p:tgtEl>
                                          <p:spTgt spid="31"/>
                                        </p:tgtEl>
                                        <p:attrNameLst>
                                          <p:attrName>style.visibility</p:attrName>
                                        </p:attrNameLst>
                                      </p:cBhvr>
                                      <p:to>
                                        <p:strVal val="hidden"/>
                                      </p:to>
                                    </p:set>
                                  </p:childTnLst>
                                </p:cTn>
                              </p:par>
                              <p:par>
                                <p:cTn id="152" presetID="53" presetClass="exit" presetSubtype="32" fill="hold" grpId="0" nodeType="withEffect">
                                  <p:stCondLst>
                                    <p:cond delay="7500"/>
                                  </p:stCondLst>
                                  <p:childTnLst>
                                    <p:anim calcmode="lin" valueType="num">
                                      <p:cBhvr>
                                        <p:cTn id="153" dur="500"/>
                                        <p:tgtEl>
                                          <p:spTgt spid="30"/>
                                        </p:tgtEl>
                                        <p:attrNameLst>
                                          <p:attrName>ppt_w</p:attrName>
                                        </p:attrNameLst>
                                      </p:cBhvr>
                                      <p:tavLst>
                                        <p:tav tm="0">
                                          <p:val>
                                            <p:strVal val="ppt_w"/>
                                          </p:val>
                                        </p:tav>
                                        <p:tav tm="100000">
                                          <p:val>
                                            <p:fltVal val="0"/>
                                          </p:val>
                                        </p:tav>
                                      </p:tavLst>
                                    </p:anim>
                                    <p:anim calcmode="lin" valueType="num">
                                      <p:cBhvr>
                                        <p:cTn id="154" dur="500"/>
                                        <p:tgtEl>
                                          <p:spTgt spid="30"/>
                                        </p:tgtEl>
                                        <p:attrNameLst>
                                          <p:attrName>ppt_h</p:attrName>
                                        </p:attrNameLst>
                                      </p:cBhvr>
                                      <p:tavLst>
                                        <p:tav tm="0">
                                          <p:val>
                                            <p:strVal val="ppt_h"/>
                                          </p:val>
                                        </p:tav>
                                        <p:tav tm="100000">
                                          <p:val>
                                            <p:fltVal val="0"/>
                                          </p:val>
                                        </p:tav>
                                      </p:tavLst>
                                    </p:anim>
                                    <p:animEffect transition="out" filter="fade">
                                      <p:cBhvr>
                                        <p:cTn id="155" dur="500"/>
                                        <p:tgtEl>
                                          <p:spTgt spid="30"/>
                                        </p:tgtEl>
                                      </p:cBhvr>
                                    </p:animEffect>
                                    <p:set>
                                      <p:cBhvr>
                                        <p:cTn id="156" dur="1" fill="hold">
                                          <p:stCondLst>
                                            <p:cond delay="499"/>
                                          </p:stCondLst>
                                        </p:cTn>
                                        <p:tgtEl>
                                          <p:spTgt spid="30"/>
                                        </p:tgtEl>
                                        <p:attrNameLst>
                                          <p:attrName>style.visibility</p:attrName>
                                        </p:attrNameLst>
                                      </p:cBhvr>
                                      <p:to>
                                        <p:strVal val="hidden"/>
                                      </p:to>
                                    </p:set>
                                  </p:childTnLst>
                                </p:cTn>
                              </p:par>
                              <p:par>
                                <p:cTn id="157" presetID="53" presetClass="exit" presetSubtype="32" fill="hold" grpId="0" nodeType="withEffect">
                                  <p:stCondLst>
                                    <p:cond delay="8500"/>
                                  </p:stCondLst>
                                  <p:childTnLst>
                                    <p:anim calcmode="lin" valueType="num">
                                      <p:cBhvr>
                                        <p:cTn id="158" dur="500"/>
                                        <p:tgtEl>
                                          <p:spTgt spid="29"/>
                                        </p:tgtEl>
                                        <p:attrNameLst>
                                          <p:attrName>ppt_w</p:attrName>
                                        </p:attrNameLst>
                                      </p:cBhvr>
                                      <p:tavLst>
                                        <p:tav tm="0">
                                          <p:val>
                                            <p:strVal val="ppt_w"/>
                                          </p:val>
                                        </p:tav>
                                        <p:tav tm="100000">
                                          <p:val>
                                            <p:fltVal val="0"/>
                                          </p:val>
                                        </p:tav>
                                      </p:tavLst>
                                    </p:anim>
                                    <p:anim calcmode="lin" valueType="num">
                                      <p:cBhvr>
                                        <p:cTn id="159" dur="500"/>
                                        <p:tgtEl>
                                          <p:spTgt spid="29"/>
                                        </p:tgtEl>
                                        <p:attrNameLst>
                                          <p:attrName>ppt_h</p:attrName>
                                        </p:attrNameLst>
                                      </p:cBhvr>
                                      <p:tavLst>
                                        <p:tav tm="0">
                                          <p:val>
                                            <p:strVal val="ppt_h"/>
                                          </p:val>
                                        </p:tav>
                                        <p:tav tm="100000">
                                          <p:val>
                                            <p:fltVal val="0"/>
                                          </p:val>
                                        </p:tav>
                                      </p:tavLst>
                                    </p:anim>
                                    <p:animEffect transition="out" filter="fade">
                                      <p:cBhvr>
                                        <p:cTn id="160" dur="500"/>
                                        <p:tgtEl>
                                          <p:spTgt spid="29"/>
                                        </p:tgtEl>
                                      </p:cBhvr>
                                    </p:animEffect>
                                    <p:set>
                                      <p:cBhvr>
                                        <p:cTn id="161" dur="1" fill="hold">
                                          <p:stCondLst>
                                            <p:cond delay="499"/>
                                          </p:stCondLst>
                                        </p:cTn>
                                        <p:tgtEl>
                                          <p:spTgt spid="29"/>
                                        </p:tgtEl>
                                        <p:attrNameLst>
                                          <p:attrName>style.visibility</p:attrName>
                                        </p:attrNameLst>
                                      </p:cBhvr>
                                      <p:to>
                                        <p:strVal val="hidden"/>
                                      </p:to>
                                    </p:set>
                                  </p:childTnLst>
                                </p:cTn>
                              </p:par>
                              <p:par>
                                <p:cTn id="162" presetID="53" presetClass="exit" presetSubtype="32" fill="hold" grpId="0" nodeType="withEffect">
                                  <p:stCondLst>
                                    <p:cond delay="9500"/>
                                  </p:stCondLst>
                                  <p:childTnLst>
                                    <p:anim calcmode="lin" valueType="num">
                                      <p:cBhvr>
                                        <p:cTn id="163" dur="500"/>
                                        <p:tgtEl>
                                          <p:spTgt spid="28"/>
                                        </p:tgtEl>
                                        <p:attrNameLst>
                                          <p:attrName>ppt_w</p:attrName>
                                        </p:attrNameLst>
                                      </p:cBhvr>
                                      <p:tavLst>
                                        <p:tav tm="0">
                                          <p:val>
                                            <p:strVal val="ppt_w"/>
                                          </p:val>
                                        </p:tav>
                                        <p:tav tm="100000">
                                          <p:val>
                                            <p:fltVal val="0"/>
                                          </p:val>
                                        </p:tav>
                                      </p:tavLst>
                                    </p:anim>
                                    <p:anim calcmode="lin" valueType="num">
                                      <p:cBhvr>
                                        <p:cTn id="164" dur="500"/>
                                        <p:tgtEl>
                                          <p:spTgt spid="28"/>
                                        </p:tgtEl>
                                        <p:attrNameLst>
                                          <p:attrName>ppt_h</p:attrName>
                                        </p:attrNameLst>
                                      </p:cBhvr>
                                      <p:tavLst>
                                        <p:tav tm="0">
                                          <p:val>
                                            <p:strVal val="ppt_h"/>
                                          </p:val>
                                        </p:tav>
                                        <p:tav tm="100000">
                                          <p:val>
                                            <p:fltVal val="0"/>
                                          </p:val>
                                        </p:tav>
                                      </p:tavLst>
                                    </p:anim>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53" presetClass="exit" presetSubtype="32" fill="hold" grpId="0" nodeType="withEffect">
                                  <p:stCondLst>
                                    <p:cond delay="9500"/>
                                  </p:stCondLst>
                                  <p:childTnLst>
                                    <p:anim calcmode="lin" valueType="num">
                                      <p:cBhvr>
                                        <p:cTn id="168" dur="500"/>
                                        <p:tgtEl>
                                          <p:spTgt spid="27"/>
                                        </p:tgtEl>
                                        <p:attrNameLst>
                                          <p:attrName>ppt_w</p:attrName>
                                        </p:attrNameLst>
                                      </p:cBhvr>
                                      <p:tavLst>
                                        <p:tav tm="0">
                                          <p:val>
                                            <p:strVal val="ppt_w"/>
                                          </p:val>
                                        </p:tav>
                                        <p:tav tm="100000">
                                          <p:val>
                                            <p:fltVal val="0"/>
                                          </p:val>
                                        </p:tav>
                                      </p:tavLst>
                                    </p:anim>
                                    <p:anim calcmode="lin" valueType="num">
                                      <p:cBhvr>
                                        <p:cTn id="169" dur="500"/>
                                        <p:tgtEl>
                                          <p:spTgt spid="27"/>
                                        </p:tgtEl>
                                        <p:attrNameLst>
                                          <p:attrName>ppt_h</p:attrName>
                                        </p:attrNameLst>
                                      </p:cBhvr>
                                      <p:tavLst>
                                        <p:tav tm="0">
                                          <p:val>
                                            <p:strVal val="ppt_h"/>
                                          </p:val>
                                        </p:tav>
                                        <p:tav tm="100000">
                                          <p:val>
                                            <p:fltVal val="0"/>
                                          </p:val>
                                        </p:tav>
                                      </p:tavLst>
                                    </p:anim>
                                    <p:animEffect transition="out" filter="fade">
                                      <p:cBhvr>
                                        <p:cTn id="170" dur="500"/>
                                        <p:tgtEl>
                                          <p:spTgt spid="27"/>
                                        </p:tgtEl>
                                      </p:cBhvr>
                                    </p:animEffect>
                                    <p:set>
                                      <p:cBhvr>
                                        <p:cTn id="171" dur="1" fill="hold">
                                          <p:stCondLst>
                                            <p:cond delay="499"/>
                                          </p:stCondLst>
                                        </p:cTn>
                                        <p:tgtEl>
                                          <p:spTgt spid="27"/>
                                        </p:tgtEl>
                                        <p:attrNameLst>
                                          <p:attrName>style.visibility</p:attrName>
                                        </p:attrNameLst>
                                      </p:cBhvr>
                                      <p:to>
                                        <p:strVal val="hidden"/>
                                      </p:to>
                                    </p:set>
                                  </p:childTnLst>
                                </p:cTn>
                              </p:par>
                            </p:childTnLst>
                          </p:cTn>
                        </p:par>
                        <p:par>
                          <p:cTn id="172" fill="hold">
                            <p:stCondLst>
                              <p:cond delay="29500"/>
                            </p:stCondLst>
                            <p:childTnLst>
                              <p:par>
                                <p:cTn id="173" presetID="53" presetClass="exit" presetSubtype="32" fill="hold" grpId="0" nodeType="afterEffect">
                                  <p:stCondLst>
                                    <p:cond delay="500"/>
                                  </p:stCondLst>
                                  <p:childTnLst>
                                    <p:anim calcmode="lin" valueType="num">
                                      <p:cBhvr>
                                        <p:cTn id="174" dur="500"/>
                                        <p:tgtEl>
                                          <p:spTgt spid="48"/>
                                        </p:tgtEl>
                                        <p:attrNameLst>
                                          <p:attrName>ppt_w</p:attrName>
                                        </p:attrNameLst>
                                      </p:cBhvr>
                                      <p:tavLst>
                                        <p:tav tm="0">
                                          <p:val>
                                            <p:strVal val="ppt_w"/>
                                          </p:val>
                                        </p:tav>
                                        <p:tav tm="100000">
                                          <p:val>
                                            <p:fltVal val="0"/>
                                          </p:val>
                                        </p:tav>
                                      </p:tavLst>
                                    </p:anim>
                                    <p:anim calcmode="lin" valueType="num">
                                      <p:cBhvr>
                                        <p:cTn id="175" dur="500"/>
                                        <p:tgtEl>
                                          <p:spTgt spid="48"/>
                                        </p:tgtEl>
                                        <p:attrNameLst>
                                          <p:attrName>ppt_h</p:attrName>
                                        </p:attrNameLst>
                                      </p:cBhvr>
                                      <p:tavLst>
                                        <p:tav tm="0">
                                          <p:val>
                                            <p:strVal val="ppt_h"/>
                                          </p:val>
                                        </p:tav>
                                        <p:tav tm="100000">
                                          <p:val>
                                            <p:fltVal val="0"/>
                                          </p:val>
                                        </p:tav>
                                      </p:tavLst>
                                    </p:anim>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par>
                                <p:cTn id="178" presetID="53" presetClass="exit" presetSubtype="32" fill="hold" grpId="0" nodeType="withEffect">
                                  <p:stCondLst>
                                    <p:cond delay="1500"/>
                                  </p:stCondLst>
                                  <p:childTnLst>
                                    <p:anim calcmode="lin" valueType="num">
                                      <p:cBhvr>
                                        <p:cTn id="179" dur="500"/>
                                        <p:tgtEl>
                                          <p:spTgt spid="58"/>
                                        </p:tgtEl>
                                        <p:attrNameLst>
                                          <p:attrName>ppt_w</p:attrName>
                                        </p:attrNameLst>
                                      </p:cBhvr>
                                      <p:tavLst>
                                        <p:tav tm="0">
                                          <p:val>
                                            <p:strVal val="ppt_w"/>
                                          </p:val>
                                        </p:tav>
                                        <p:tav tm="100000">
                                          <p:val>
                                            <p:fltVal val="0"/>
                                          </p:val>
                                        </p:tav>
                                      </p:tavLst>
                                    </p:anim>
                                    <p:anim calcmode="lin" valueType="num">
                                      <p:cBhvr>
                                        <p:cTn id="180" dur="500"/>
                                        <p:tgtEl>
                                          <p:spTgt spid="58"/>
                                        </p:tgtEl>
                                        <p:attrNameLst>
                                          <p:attrName>ppt_h</p:attrName>
                                        </p:attrNameLst>
                                      </p:cBhvr>
                                      <p:tavLst>
                                        <p:tav tm="0">
                                          <p:val>
                                            <p:strVal val="ppt_h"/>
                                          </p:val>
                                        </p:tav>
                                        <p:tav tm="100000">
                                          <p:val>
                                            <p:fltVal val="0"/>
                                          </p:val>
                                        </p:tav>
                                      </p:tavLst>
                                    </p:anim>
                                    <p:animEffect transition="out" filter="fade">
                                      <p:cBhvr>
                                        <p:cTn id="181" dur="500"/>
                                        <p:tgtEl>
                                          <p:spTgt spid="58"/>
                                        </p:tgtEl>
                                      </p:cBhvr>
                                    </p:animEffect>
                                    <p:set>
                                      <p:cBhvr>
                                        <p:cTn id="182" dur="1" fill="hold">
                                          <p:stCondLst>
                                            <p:cond delay="499"/>
                                          </p:stCondLst>
                                        </p:cTn>
                                        <p:tgtEl>
                                          <p:spTgt spid="58"/>
                                        </p:tgtEl>
                                        <p:attrNameLst>
                                          <p:attrName>style.visibility</p:attrName>
                                        </p:attrNameLst>
                                      </p:cBhvr>
                                      <p:to>
                                        <p:strVal val="hidden"/>
                                      </p:to>
                                    </p:set>
                                  </p:childTnLst>
                                </p:cTn>
                              </p:par>
                              <p:par>
                                <p:cTn id="183" presetID="53" presetClass="exit" presetSubtype="32" fill="hold" grpId="0" nodeType="withEffect">
                                  <p:stCondLst>
                                    <p:cond delay="2500"/>
                                  </p:stCondLst>
                                  <p:childTnLst>
                                    <p:anim calcmode="lin" valueType="num">
                                      <p:cBhvr>
                                        <p:cTn id="184" dur="500"/>
                                        <p:tgtEl>
                                          <p:spTgt spid="57"/>
                                        </p:tgtEl>
                                        <p:attrNameLst>
                                          <p:attrName>ppt_w</p:attrName>
                                        </p:attrNameLst>
                                      </p:cBhvr>
                                      <p:tavLst>
                                        <p:tav tm="0">
                                          <p:val>
                                            <p:strVal val="ppt_w"/>
                                          </p:val>
                                        </p:tav>
                                        <p:tav tm="100000">
                                          <p:val>
                                            <p:fltVal val="0"/>
                                          </p:val>
                                        </p:tav>
                                      </p:tavLst>
                                    </p:anim>
                                    <p:anim calcmode="lin" valueType="num">
                                      <p:cBhvr>
                                        <p:cTn id="185" dur="500"/>
                                        <p:tgtEl>
                                          <p:spTgt spid="57"/>
                                        </p:tgtEl>
                                        <p:attrNameLst>
                                          <p:attrName>ppt_h</p:attrName>
                                        </p:attrNameLst>
                                      </p:cBhvr>
                                      <p:tavLst>
                                        <p:tav tm="0">
                                          <p:val>
                                            <p:strVal val="ppt_h"/>
                                          </p:val>
                                        </p:tav>
                                        <p:tav tm="100000">
                                          <p:val>
                                            <p:fltVal val="0"/>
                                          </p:val>
                                        </p:tav>
                                      </p:tavLst>
                                    </p:anim>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53" presetClass="exit" presetSubtype="32" fill="hold" grpId="0" nodeType="withEffect">
                                  <p:stCondLst>
                                    <p:cond delay="3500"/>
                                  </p:stCondLst>
                                  <p:childTnLst>
                                    <p:anim calcmode="lin" valueType="num">
                                      <p:cBhvr>
                                        <p:cTn id="189" dur="500"/>
                                        <p:tgtEl>
                                          <p:spTgt spid="56"/>
                                        </p:tgtEl>
                                        <p:attrNameLst>
                                          <p:attrName>ppt_w</p:attrName>
                                        </p:attrNameLst>
                                      </p:cBhvr>
                                      <p:tavLst>
                                        <p:tav tm="0">
                                          <p:val>
                                            <p:strVal val="ppt_w"/>
                                          </p:val>
                                        </p:tav>
                                        <p:tav tm="100000">
                                          <p:val>
                                            <p:fltVal val="0"/>
                                          </p:val>
                                        </p:tav>
                                      </p:tavLst>
                                    </p:anim>
                                    <p:anim calcmode="lin" valueType="num">
                                      <p:cBhvr>
                                        <p:cTn id="190" dur="500"/>
                                        <p:tgtEl>
                                          <p:spTgt spid="56"/>
                                        </p:tgtEl>
                                        <p:attrNameLst>
                                          <p:attrName>ppt_h</p:attrName>
                                        </p:attrNameLst>
                                      </p:cBhvr>
                                      <p:tavLst>
                                        <p:tav tm="0">
                                          <p:val>
                                            <p:strVal val="ppt_h"/>
                                          </p:val>
                                        </p:tav>
                                        <p:tav tm="100000">
                                          <p:val>
                                            <p:fltVal val="0"/>
                                          </p:val>
                                        </p:tav>
                                      </p:tavLst>
                                    </p:anim>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53" presetClass="exit" presetSubtype="32" fill="hold" grpId="0" nodeType="withEffect">
                                  <p:stCondLst>
                                    <p:cond delay="4500"/>
                                  </p:stCondLst>
                                  <p:childTnLst>
                                    <p:anim calcmode="lin" valueType="num">
                                      <p:cBhvr>
                                        <p:cTn id="194" dur="450"/>
                                        <p:tgtEl>
                                          <p:spTgt spid="55"/>
                                        </p:tgtEl>
                                        <p:attrNameLst>
                                          <p:attrName>ppt_w</p:attrName>
                                        </p:attrNameLst>
                                      </p:cBhvr>
                                      <p:tavLst>
                                        <p:tav tm="0">
                                          <p:val>
                                            <p:strVal val="ppt_w"/>
                                          </p:val>
                                        </p:tav>
                                        <p:tav tm="100000">
                                          <p:val>
                                            <p:fltVal val="0"/>
                                          </p:val>
                                        </p:tav>
                                      </p:tavLst>
                                    </p:anim>
                                    <p:anim calcmode="lin" valueType="num">
                                      <p:cBhvr>
                                        <p:cTn id="195" dur="450"/>
                                        <p:tgtEl>
                                          <p:spTgt spid="55"/>
                                        </p:tgtEl>
                                        <p:attrNameLst>
                                          <p:attrName>ppt_h</p:attrName>
                                        </p:attrNameLst>
                                      </p:cBhvr>
                                      <p:tavLst>
                                        <p:tav tm="0">
                                          <p:val>
                                            <p:strVal val="ppt_h"/>
                                          </p:val>
                                        </p:tav>
                                        <p:tav tm="100000">
                                          <p:val>
                                            <p:fltVal val="0"/>
                                          </p:val>
                                        </p:tav>
                                      </p:tavLst>
                                    </p:anim>
                                    <p:animEffect transition="out" filter="fade">
                                      <p:cBhvr>
                                        <p:cTn id="196" dur="450"/>
                                        <p:tgtEl>
                                          <p:spTgt spid="55"/>
                                        </p:tgtEl>
                                      </p:cBhvr>
                                    </p:animEffect>
                                    <p:set>
                                      <p:cBhvr>
                                        <p:cTn id="197" dur="1" fill="hold">
                                          <p:stCondLst>
                                            <p:cond delay="449"/>
                                          </p:stCondLst>
                                        </p:cTn>
                                        <p:tgtEl>
                                          <p:spTgt spid="55"/>
                                        </p:tgtEl>
                                        <p:attrNameLst>
                                          <p:attrName>style.visibility</p:attrName>
                                        </p:attrNameLst>
                                      </p:cBhvr>
                                      <p:to>
                                        <p:strVal val="hidden"/>
                                      </p:to>
                                    </p:set>
                                  </p:childTnLst>
                                </p:cTn>
                              </p:par>
                              <p:par>
                                <p:cTn id="198" presetID="53" presetClass="exit" presetSubtype="32" fill="hold" grpId="0" nodeType="withEffect">
                                  <p:stCondLst>
                                    <p:cond delay="5500"/>
                                  </p:stCondLst>
                                  <p:childTnLst>
                                    <p:anim calcmode="lin" valueType="num">
                                      <p:cBhvr>
                                        <p:cTn id="199" dur="500"/>
                                        <p:tgtEl>
                                          <p:spTgt spid="54"/>
                                        </p:tgtEl>
                                        <p:attrNameLst>
                                          <p:attrName>ppt_w</p:attrName>
                                        </p:attrNameLst>
                                      </p:cBhvr>
                                      <p:tavLst>
                                        <p:tav tm="0">
                                          <p:val>
                                            <p:strVal val="ppt_w"/>
                                          </p:val>
                                        </p:tav>
                                        <p:tav tm="100000">
                                          <p:val>
                                            <p:fltVal val="0"/>
                                          </p:val>
                                        </p:tav>
                                      </p:tavLst>
                                    </p:anim>
                                    <p:anim calcmode="lin" valueType="num">
                                      <p:cBhvr>
                                        <p:cTn id="200" dur="500"/>
                                        <p:tgtEl>
                                          <p:spTgt spid="54"/>
                                        </p:tgtEl>
                                        <p:attrNameLst>
                                          <p:attrName>ppt_h</p:attrName>
                                        </p:attrNameLst>
                                      </p:cBhvr>
                                      <p:tavLst>
                                        <p:tav tm="0">
                                          <p:val>
                                            <p:strVal val="ppt_h"/>
                                          </p:val>
                                        </p:tav>
                                        <p:tav tm="100000">
                                          <p:val>
                                            <p:fltVal val="0"/>
                                          </p:val>
                                        </p:tav>
                                      </p:tavLst>
                                    </p:anim>
                                    <p:animEffect transition="out" filter="fade">
                                      <p:cBhvr>
                                        <p:cTn id="201" dur="500"/>
                                        <p:tgtEl>
                                          <p:spTgt spid="54"/>
                                        </p:tgtEl>
                                      </p:cBhvr>
                                    </p:animEffect>
                                    <p:set>
                                      <p:cBhvr>
                                        <p:cTn id="202" dur="1" fill="hold">
                                          <p:stCondLst>
                                            <p:cond delay="499"/>
                                          </p:stCondLst>
                                        </p:cTn>
                                        <p:tgtEl>
                                          <p:spTgt spid="54"/>
                                        </p:tgtEl>
                                        <p:attrNameLst>
                                          <p:attrName>style.visibility</p:attrName>
                                        </p:attrNameLst>
                                      </p:cBhvr>
                                      <p:to>
                                        <p:strVal val="hidden"/>
                                      </p:to>
                                    </p:set>
                                  </p:childTnLst>
                                </p:cTn>
                              </p:par>
                              <p:par>
                                <p:cTn id="203" presetID="53" presetClass="exit" presetSubtype="32" fill="hold" grpId="0" nodeType="withEffect">
                                  <p:stCondLst>
                                    <p:cond delay="6500"/>
                                  </p:stCondLst>
                                  <p:childTnLst>
                                    <p:anim calcmode="lin" valueType="num">
                                      <p:cBhvr>
                                        <p:cTn id="204" dur="500"/>
                                        <p:tgtEl>
                                          <p:spTgt spid="53"/>
                                        </p:tgtEl>
                                        <p:attrNameLst>
                                          <p:attrName>ppt_w</p:attrName>
                                        </p:attrNameLst>
                                      </p:cBhvr>
                                      <p:tavLst>
                                        <p:tav tm="0">
                                          <p:val>
                                            <p:strVal val="ppt_w"/>
                                          </p:val>
                                        </p:tav>
                                        <p:tav tm="100000">
                                          <p:val>
                                            <p:fltVal val="0"/>
                                          </p:val>
                                        </p:tav>
                                      </p:tavLst>
                                    </p:anim>
                                    <p:anim calcmode="lin" valueType="num">
                                      <p:cBhvr>
                                        <p:cTn id="205" dur="500"/>
                                        <p:tgtEl>
                                          <p:spTgt spid="53"/>
                                        </p:tgtEl>
                                        <p:attrNameLst>
                                          <p:attrName>ppt_h</p:attrName>
                                        </p:attrNameLst>
                                      </p:cBhvr>
                                      <p:tavLst>
                                        <p:tav tm="0">
                                          <p:val>
                                            <p:strVal val="ppt_h"/>
                                          </p:val>
                                        </p:tav>
                                        <p:tav tm="100000">
                                          <p:val>
                                            <p:fltVal val="0"/>
                                          </p:val>
                                        </p:tav>
                                      </p:tavLst>
                                    </p:anim>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53" presetClass="exit" presetSubtype="32" fill="hold" grpId="0" nodeType="withEffect">
                                  <p:stCondLst>
                                    <p:cond delay="7500"/>
                                  </p:stCondLst>
                                  <p:childTnLst>
                                    <p:anim calcmode="lin" valueType="num">
                                      <p:cBhvr>
                                        <p:cTn id="209" dur="500"/>
                                        <p:tgtEl>
                                          <p:spTgt spid="52"/>
                                        </p:tgtEl>
                                        <p:attrNameLst>
                                          <p:attrName>ppt_w</p:attrName>
                                        </p:attrNameLst>
                                      </p:cBhvr>
                                      <p:tavLst>
                                        <p:tav tm="0">
                                          <p:val>
                                            <p:strVal val="ppt_w"/>
                                          </p:val>
                                        </p:tav>
                                        <p:tav tm="100000">
                                          <p:val>
                                            <p:fltVal val="0"/>
                                          </p:val>
                                        </p:tav>
                                      </p:tavLst>
                                    </p:anim>
                                    <p:anim calcmode="lin" valueType="num">
                                      <p:cBhvr>
                                        <p:cTn id="210" dur="500"/>
                                        <p:tgtEl>
                                          <p:spTgt spid="52"/>
                                        </p:tgtEl>
                                        <p:attrNameLst>
                                          <p:attrName>ppt_h</p:attrName>
                                        </p:attrNameLst>
                                      </p:cBhvr>
                                      <p:tavLst>
                                        <p:tav tm="0">
                                          <p:val>
                                            <p:strVal val="ppt_h"/>
                                          </p:val>
                                        </p:tav>
                                        <p:tav tm="100000">
                                          <p:val>
                                            <p:fltVal val="0"/>
                                          </p:val>
                                        </p:tav>
                                      </p:tavLst>
                                    </p:anim>
                                    <p:animEffect transition="out" filter="fade">
                                      <p:cBhvr>
                                        <p:cTn id="211" dur="500"/>
                                        <p:tgtEl>
                                          <p:spTgt spid="52"/>
                                        </p:tgtEl>
                                      </p:cBhvr>
                                    </p:animEffect>
                                    <p:set>
                                      <p:cBhvr>
                                        <p:cTn id="212" dur="1" fill="hold">
                                          <p:stCondLst>
                                            <p:cond delay="499"/>
                                          </p:stCondLst>
                                        </p:cTn>
                                        <p:tgtEl>
                                          <p:spTgt spid="52"/>
                                        </p:tgtEl>
                                        <p:attrNameLst>
                                          <p:attrName>style.visibility</p:attrName>
                                        </p:attrNameLst>
                                      </p:cBhvr>
                                      <p:to>
                                        <p:strVal val="hidden"/>
                                      </p:to>
                                    </p:set>
                                  </p:childTnLst>
                                </p:cTn>
                              </p:par>
                              <p:par>
                                <p:cTn id="213" presetID="53" presetClass="exit" presetSubtype="32" fill="hold" grpId="0" nodeType="withEffect">
                                  <p:stCondLst>
                                    <p:cond delay="8500"/>
                                  </p:stCondLst>
                                  <p:childTnLst>
                                    <p:anim calcmode="lin" valueType="num">
                                      <p:cBhvr>
                                        <p:cTn id="214" dur="500"/>
                                        <p:tgtEl>
                                          <p:spTgt spid="51"/>
                                        </p:tgtEl>
                                        <p:attrNameLst>
                                          <p:attrName>ppt_w</p:attrName>
                                        </p:attrNameLst>
                                      </p:cBhvr>
                                      <p:tavLst>
                                        <p:tav tm="0">
                                          <p:val>
                                            <p:strVal val="ppt_w"/>
                                          </p:val>
                                        </p:tav>
                                        <p:tav tm="100000">
                                          <p:val>
                                            <p:fltVal val="0"/>
                                          </p:val>
                                        </p:tav>
                                      </p:tavLst>
                                    </p:anim>
                                    <p:anim calcmode="lin" valueType="num">
                                      <p:cBhvr>
                                        <p:cTn id="215" dur="500"/>
                                        <p:tgtEl>
                                          <p:spTgt spid="51"/>
                                        </p:tgtEl>
                                        <p:attrNameLst>
                                          <p:attrName>ppt_h</p:attrName>
                                        </p:attrNameLst>
                                      </p:cBhvr>
                                      <p:tavLst>
                                        <p:tav tm="0">
                                          <p:val>
                                            <p:strVal val="ppt_h"/>
                                          </p:val>
                                        </p:tav>
                                        <p:tav tm="100000">
                                          <p:val>
                                            <p:fltVal val="0"/>
                                          </p:val>
                                        </p:tav>
                                      </p:tavLst>
                                    </p:anim>
                                    <p:animEffect transition="out" filter="fade">
                                      <p:cBhvr>
                                        <p:cTn id="216" dur="500"/>
                                        <p:tgtEl>
                                          <p:spTgt spid="51"/>
                                        </p:tgtEl>
                                      </p:cBhvr>
                                    </p:animEffect>
                                    <p:set>
                                      <p:cBhvr>
                                        <p:cTn id="217" dur="1" fill="hold">
                                          <p:stCondLst>
                                            <p:cond delay="499"/>
                                          </p:stCondLst>
                                        </p:cTn>
                                        <p:tgtEl>
                                          <p:spTgt spid="51"/>
                                        </p:tgtEl>
                                        <p:attrNameLst>
                                          <p:attrName>style.visibility</p:attrName>
                                        </p:attrNameLst>
                                      </p:cBhvr>
                                      <p:to>
                                        <p:strVal val="hidden"/>
                                      </p:to>
                                    </p:set>
                                  </p:childTnLst>
                                </p:cTn>
                              </p:par>
                              <p:par>
                                <p:cTn id="218" presetID="53" presetClass="exit" presetSubtype="32" fill="hold" grpId="0" nodeType="withEffect">
                                  <p:stCondLst>
                                    <p:cond delay="9500"/>
                                  </p:stCondLst>
                                  <p:childTnLst>
                                    <p:anim calcmode="lin" valueType="num">
                                      <p:cBhvr>
                                        <p:cTn id="219" dur="500"/>
                                        <p:tgtEl>
                                          <p:spTgt spid="50"/>
                                        </p:tgtEl>
                                        <p:attrNameLst>
                                          <p:attrName>ppt_w</p:attrName>
                                        </p:attrNameLst>
                                      </p:cBhvr>
                                      <p:tavLst>
                                        <p:tav tm="0">
                                          <p:val>
                                            <p:strVal val="ppt_w"/>
                                          </p:val>
                                        </p:tav>
                                        <p:tav tm="100000">
                                          <p:val>
                                            <p:fltVal val="0"/>
                                          </p:val>
                                        </p:tav>
                                      </p:tavLst>
                                    </p:anim>
                                    <p:anim calcmode="lin" valueType="num">
                                      <p:cBhvr>
                                        <p:cTn id="220" dur="500"/>
                                        <p:tgtEl>
                                          <p:spTgt spid="50"/>
                                        </p:tgtEl>
                                        <p:attrNameLst>
                                          <p:attrName>ppt_h</p:attrName>
                                        </p:attrNameLst>
                                      </p:cBhvr>
                                      <p:tavLst>
                                        <p:tav tm="0">
                                          <p:val>
                                            <p:strVal val="ppt_h"/>
                                          </p:val>
                                        </p:tav>
                                        <p:tav tm="100000">
                                          <p:val>
                                            <p:fltVal val="0"/>
                                          </p:val>
                                        </p:tav>
                                      </p:tavLst>
                                    </p:anim>
                                    <p:animEffect transition="out" filter="fade">
                                      <p:cBhvr>
                                        <p:cTn id="221" dur="500"/>
                                        <p:tgtEl>
                                          <p:spTgt spid="50"/>
                                        </p:tgtEl>
                                      </p:cBhvr>
                                    </p:animEffect>
                                    <p:set>
                                      <p:cBhvr>
                                        <p:cTn id="222" dur="1" fill="hold">
                                          <p:stCondLst>
                                            <p:cond delay="499"/>
                                          </p:stCondLst>
                                        </p:cTn>
                                        <p:tgtEl>
                                          <p:spTgt spid="50"/>
                                        </p:tgtEl>
                                        <p:attrNameLst>
                                          <p:attrName>style.visibility</p:attrName>
                                        </p:attrNameLst>
                                      </p:cBhvr>
                                      <p:to>
                                        <p:strVal val="hidden"/>
                                      </p:to>
                                    </p:set>
                                  </p:childTnLst>
                                </p:cTn>
                              </p:par>
                              <p:par>
                                <p:cTn id="223" presetID="53" presetClass="exit" presetSubtype="32" fill="hold" grpId="0" nodeType="withEffect">
                                  <p:stCondLst>
                                    <p:cond delay="9500"/>
                                  </p:stCondLst>
                                  <p:childTnLst>
                                    <p:anim calcmode="lin" valueType="num">
                                      <p:cBhvr>
                                        <p:cTn id="224" dur="500"/>
                                        <p:tgtEl>
                                          <p:spTgt spid="38"/>
                                        </p:tgtEl>
                                        <p:attrNameLst>
                                          <p:attrName>ppt_w</p:attrName>
                                        </p:attrNameLst>
                                      </p:cBhvr>
                                      <p:tavLst>
                                        <p:tav tm="0">
                                          <p:val>
                                            <p:strVal val="ppt_w"/>
                                          </p:val>
                                        </p:tav>
                                        <p:tav tm="100000">
                                          <p:val>
                                            <p:fltVal val="0"/>
                                          </p:val>
                                        </p:tav>
                                      </p:tavLst>
                                    </p:anim>
                                    <p:anim calcmode="lin" valueType="num">
                                      <p:cBhvr>
                                        <p:cTn id="225" dur="500"/>
                                        <p:tgtEl>
                                          <p:spTgt spid="38"/>
                                        </p:tgtEl>
                                        <p:attrNameLst>
                                          <p:attrName>ppt_h</p:attrName>
                                        </p:attrNameLst>
                                      </p:cBhvr>
                                      <p:tavLst>
                                        <p:tav tm="0">
                                          <p:val>
                                            <p:strVal val="ppt_h"/>
                                          </p:val>
                                        </p:tav>
                                        <p:tav tm="100000">
                                          <p:val>
                                            <p:fltVal val="0"/>
                                          </p:val>
                                        </p:tav>
                                      </p:tavLst>
                                    </p:anim>
                                    <p:animEffect transition="out" filter="fade">
                                      <p:cBhvr>
                                        <p:cTn id="226" dur="500"/>
                                        <p:tgtEl>
                                          <p:spTgt spid="38"/>
                                        </p:tgtEl>
                                      </p:cBhvr>
                                    </p:animEffect>
                                    <p:set>
                                      <p:cBhvr>
                                        <p:cTn id="227" dur="1" fill="hold">
                                          <p:stCondLst>
                                            <p:cond delay="499"/>
                                          </p:stCondLst>
                                        </p:cTn>
                                        <p:tgtEl>
                                          <p:spTgt spid="38"/>
                                        </p:tgtEl>
                                        <p:attrNameLst>
                                          <p:attrName>style.visibility</p:attrName>
                                        </p:attrNameLst>
                                      </p:cBhvr>
                                      <p:to>
                                        <p:strVal val="hidden"/>
                                      </p:to>
                                    </p:set>
                                  </p:childTnLst>
                                </p:cTn>
                              </p:par>
                            </p:childTnLst>
                          </p:cTn>
                        </p:par>
                        <p:par>
                          <p:cTn id="228" fill="hold">
                            <p:stCondLst>
                              <p:cond delay="39500"/>
                            </p:stCondLst>
                            <p:childTnLst>
                              <p:par>
                                <p:cTn id="229" presetID="53" presetClass="exit" presetSubtype="32" fill="hold" grpId="0" nodeType="afterEffect">
                                  <p:stCondLst>
                                    <p:cond delay="500"/>
                                  </p:stCondLst>
                                  <p:childTnLst>
                                    <p:anim calcmode="lin" valueType="num">
                                      <p:cBhvr>
                                        <p:cTn id="230" dur="500"/>
                                        <p:tgtEl>
                                          <p:spTgt spid="59"/>
                                        </p:tgtEl>
                                        <p:attrNameLst>
                                          <p:attrName>ppt_w</p:attrName>
                                        </p:attrNameLst>
                                      </p:cBhvr>
                                      <p:tavLst>
                                        <p:tav tm="0">
                                          <p:val>
                                            <p:strVal val="ppt_w"/>
                                          </p:val>
                                        </p:tav>
                                        <p:tav tm="100000">
                                          <p:val>
                                            <p:fltVal val="0"/>
                                          </p:val>
                                        </p:tav>
                                      </p:tavLst>
                                    </p:anim>
                                    <p:anim calcmode="lin" valueType="num">
                                      <p:cBhvr>
                                        <p:cTn id="231" dur="500"/>
                                        <p:tgtEl>
                                          <p:spTgt spid="59"/>
                                        </p:tgtEl>
                                        <p:attrNameLst>
                                          <p:attrName>ppt_h</p:attrName>
                                        </p:attrNameLst>
                                      </p:cBhvr>
                                      <p:tavLst>
                                        <p:tav tm="0">
                                          <p:val>
                                            <p:strVal val="ppt_h"/>
                                          </p:val>
                                        </p:tav>
                                        <p:tav tm="100000">
                                          <p:val>
                                            <p:fltVal val="0"/>
                                          </p:val>
                                        </p:tav>
                                      </p:tavLst>
                                    </p:anim>
                                    <p:animEffect transition="out" filter="fade">
                                      <p:cBhvr>
                                        <p:cTn id="232" dur="500"/>
                                        <p:tgtEl>
                                          <p:spTgt spid="59"/>
                                        </p:tgtEl>
                                      </p:cBhvr>
                                    </p:animEffect>
                                    <p:set>
                                      <p:cBhvr>
                                        <p:cTn id="233" dur="1" fill="hold">
                                          <p:stCondLst>
                                            <p:cond delay="499"/>
                                          </p:stCondLst>
                                        </p:cTn>
                                        <p:tgtEl>
                                          <p:spTgt spid="59"/>
                                        </p:tgtEl>
                                        <p:attrNameLst>
                                          <p:attrName>style.visibility</p:attrName>
                                        </p:attrNameLst>
                                      </p:cBhvr>
                                      <p:to>
                                        <p:strVal val="hidden"/>
                                      </p:to>
                                    </p:set>
                                  </p:childTnLst>
                                </p:cTn>
                              </p:par>
                              <p:par>
                                <p:cTn id="234" presetID="53" presetClass="exit" presetSubtype="32" fill="hold" grpId="0" nodeType="withEffect">
                                  <p:stCondLst>
                                    <p:cond delay="1500"/>
                                  </p:stCondLst>
                                  <p:childTnLst>
                                    <p:anim calcmode="lin" valueType="num">
                                      <p:cBhvr>
                                        <p:cTn id="235" dur="500"/>
                                        <p:tgtEl>
                                          <p:spTgt spid="47"/>
                                        </p:tgtEl>
                                        <p:attrNameLst>
                                          <p:attrName>ppt_w</p:attrName>
                                        </p:attrNameLst>
                                      </p:cBhvr>
                                      <p:tavLst>
                                        <p:tav tm="0">
                                          <p:val>
                                            <p:strVal val="ppt_w"/>
                                          </p:val>
                                        </p:tav>
                                        <p:tav tm="100000">
                                          <p:val>
                                            <p:fltVal val="0"/>
                                          </p:val>
                                        </p:tav>
                                      </p:tavLst>
                                    </p:anim>
                                    <p:anim calcmode="lin" valueType="num">
                                      <p:cBhvr>
                                        <p:cTn id="236" dur="500"/>
                                        <p:tgtEl>
                                          <p:spTgt spid="47"/>
                                        </p:tgtEl>
                                        <p:attrNameLst>
                                          <p:attrName>ppt_h</p:attrName>
                                        </p:attrNameLst>
                                      </p:cBhvr>
                                      <p:tavLst>
                                        <p:tav tm="0">
                                          <p:val>
                                            <p:strVal val="ppt_h"/>
                                          </p:val>
                                        </p:tav>
                                        <p:tav tm="100000">
                                          <p:val>
                                            <p:fltVal val="0"/>
                                          </p:val>
                                        </p:tav>
                                      </p:tavLst>
                                    </p:anim>
                                    <p:animEffect transition="out" filter="fade">
                                      <p:cBhvr>
                                        <p:cTn id="237" dur="500"/>
                                        <p:tgtEl>
                                          <p:spTgt spid="47"/>
                                        </p:tgtEl>
                                      </p:cBhvr>
                                    </p:animEffect>
                                    <p:set>
                                      <p:cBhvr>
                                        <p:cTn id="238" dur="1" fill="hold">
                                          <p:stCondLst>
                                            <p:cond delay="499"/>
                                          </p:stCondLst>
                                        </p:cTn>
                                        <p:tgtEl>
                                          <p:spTgt spid="47"/>
                                        </p:tgtEl>
                                        <p:attrNameLst>
                                          <p:attrName>style.visibility</p:attrName>
                                        </p:attrNameLst>
                                      </p:cBhvr>
                                      <p:to>
                                        <p:strVal val="hidden"/>
                                      </p:to>
                                    </p:set>
                                  </p:childTnLst>
                                </p:cTn>
                              </p:par>
                              <p:par>
                                <p:cTn id="239" presetID="53" presetClass="exit" presetSubtype="32" fill="hold" grpId="0" nodeType="withEffect">
                                  <p:stCondLst>
                                    <p:cond delay="2500"/>
                                  </p:stCondLst>
                                  <p:childTnLst>
                                    <p:anim calcmode="lin" valueType="num">
                                      <p:cBhvr>
                                        <p:cTn id="240" dur="500"/>
                                        <p:tgtEl>
                                          <p:spTgt spid="46"/>
                                        </p:tgtEl>
                                        <p:attrNameLst>
                                          <p:attrName>ppt_w</p:attrName>
                                        </p:attrNameLst>
                                      </p:cBhvr>
                                      <p:tavLst>
                                        <p:tav tm="0">
                                          <p:val>
                                            <p:strVal val="ppt_w"/>
                                          </p:val>
                                        </p:tav>
                                        <p:tav tm="100000">
                                          <p:val>
                                            <p:fltVal val="0"/>
                                          </p:val>
                                        </p:tav>
                                      </p:tavLst>
                                    </p:anim>
                                    <p:anim calcmode="lin" valueType="num">
                                      <p:cBhvr>
                                        <p:cTn id="241" dur="500"/>
                                        <p:tgtEl>
                                          <p:spTgt spid="46"/>
                                        </p:tgtEl>
                                        <p:attrNameLst>
                                          <p:attrName>ppt_h</p:attrName>
                                        </p:attrNameLst>
                                      </p:cBhvr>
                                      <p:tavLst>
                                        <p:tav tm="0">
                                          <p:val>
                                            <p:strVal val="ppt_h"/>
                                          </p:val>
                                        </p:tav>
                                        <p:tav tm="100000">
                                          <p:val>
                                            <p:fltVal val="0"/>
                                          </p:val>
                                        </p:tav>
                                      </p:tavLst>
                                    </p:anim>
                                    <p:animEffect transition="out" filter="fade">
                                      <p:cBhvr>
                                        <p:cTn id="242" dur="500"/>
                                        <p:tgtEl>
                                          <p:spTgt spid="46"/>
                                        </p:tgtEl>
                                      </p:cBhvr>
                                    </p:animEffect>
                                    <p:set>
                                      <p:cBhvr>
                                        <p:cTn id="243" dur="1" fill="hold">
                                          <p:stCondLst>
                                            <p:cond delay="499"/>
                                          </p:stCondLst>
                                        </p:cTn>
                                        <p:tgtEl>
                                          <p:spTgt spid="46"/>
                                        </p:tgtEl>
                                        <p:attrNameLst>
                                          <p:attrName>style.visibility</p:attrName>
                                        </p:attrNameLst>
                                      </p:cBhvr>
                                      <p:to>
                                        <p:strVal val="hidden"/>
                                      </p:to>
                                    </p:set>
                                  </p:childTnLst>
                                </p:cTn>
                              </p:par>
                              <p:par>
                                <p:cTn id="244" presetID="53" presetClass="exit" presetSubtype="32" fill="hold" grpId="0" nodeType="withEffect">
                                  <p:stCondLst>
                                    <p:cond delay="3500"/>
                                  </p:stCondLst>
                                  <p:childTnLst>
                                    <p:anim calcmode="lin" valueType="num">
                                      <p:cBhvr>
                                        <p:cTn id="245" dur="500"/>
                                        <p:tgtEl>
                                          <p:spTgt spid="45"/>
                                        </p:tgtEl>
                                        <p:attrNameLst>
                                          <p:attrName>ppt_w</p:attrName>
                                        </p:attrNameLst>
                                      </p:cBhvr>
                                      <p:tavLst>
                                        <p:tav tm="0">
                                          <p:val>
                                            <p:strVal val="ppt_w"/>
                                          </p:val>
                                        </p:tav>
                                        <p:tav tm="100000">
                                          <p:val>
                                            <p:fltVal val="0"/>
                                          </p:val>
                                        </p:tav>
                                      </p:tavLst>
                                    </p:anim>
                                    <p:anim calcmode="lin" valueType="num">
                                      <p:cBhvr>
                                        <p:cTn id="246" dur="500"/>
                                        <p:tgtEl>
                                          <p:spTgt spid="45"/>
                                        </p:tgtEl>
                                        <p:attrNameLst>
                                          <p:attrName>ppt_h</p:attrName>
                                        </p:attrNameLst>
                                      </p:cBhvr>
                                      <p:tavLst>
                                        <p:tav tm="0">
                                          <p:val>
                                            <p:strVal val="ppt_h"/>
                                          </p:val>
                                        </p:tav>
                                        <p:tav tm="100000">
                                          <p:val>
                                            <p:fltVal val="0"/>
                                          </p:val>
                                        </p:tav>
                                      </p:tavLst>
                                    </p:anim>
                                    <p:animEffect transition="out" filter="fade">
                                      <p:cBhvr>
                                        <p:cTn id="247" dur="500"/>
                                        <p:tgtEl>
                                          <p:spTgt spid="45"/>
                                        </p:tgtEl>
                                      </p:cBhvr>
                                    </p:animEffect>
                                    <p:set>
                                      <p:cBhvr>
                                        <p:cTn id="248" dur="1" fill="hold">
                                          <p:stCondLst>
                                            <p:cond delay="499"/>
                                          </p:stCondLst>
                                        </p:cTn>
                                        <p:tgtEl>
                                          <p:spTgt spid="45"/>
                                        </p:tgtEl>
                                        <p:attrNameLst>
                                          <p:attrName>style.visibility</p:attrName>
                                        </p:attrNameLst>
                                      </p:cBhvr>
                                      <p:to>
                                        <p:strVal val="hidden"/>
                                      </p:to>
                                    </p:set>
                                  </p:childTnLst>
                                </p:cTn>
                              </p:par>
                              <p:par>
                                <p:cTn id="249" presetID="53" presetClass="exit" presetSubtype="32" fill="hold" grpId="0" nodeType="withEffect">
                                  <p:stCondLst>
                                    <p:cond delay="4500"/>
                                  </p:stCondLst>
                                  <p:childTnLst>
                                    <p:anim calcmode="lin" valueType="num">
                                      <p:cBhvr>
                                        <p:cTn id="250" dur="450"/>
                                        <p:tgtEl>
                                          <p:spTgt spid="44"/>
                                        </p:tgtEl>
                                        <p:attrNameLst>
                                          <p:attrName>ppt_w</p:attrName>
                                        </p:attrNameLst>
                                      </p:cBhvr>
                                      <p:tavLst>
                                        <p:tav tm="0">
                                          <p:val>
                                            <p:strVal val="ppt_w"/>
                                          </p:val>
                                        </p:tav>
                                        <p:tav tm="100000">
                                          <p:val>
                                            <p:fltVal val="0"/>
                                          </p:val>
                                        </p:tav>
                                      </p:tavLst>
                                    </p:anim>
                                    <p:anim calcmode="lin" valueType="num">
                                      <p:cBhvr>
                                        <p:cTn id="251" dur="450"/>
                                        <p:tgtEl>
                                          <p:spTgt spid="44"/>
                                        </p:tgtEl>
                                        <p:attrNameLst>
                                          <p:attrName>ppt_h</p:attrName>
                                        </p:attrNameLst>
                                      </p:cBhvr>
                                      <p:tavLst>
                                        <p:tav tm="0">
                                          <p:val>
                                            <p:strVal val="ppt_h"/>
                                          </p:val>
                                        </p:tav>
                                        <p:tav tm="100000">
                                          <p:val>
                                            <p:fltVal val="0"/>
                                          </p:val>
                                        </p:tav>
                                      </p:tavLst>
                                    </p:anim>
                                    <p:animEffect transition="out" filter="fade">
                                      <p:cBhvr>
                                        <p:cTn id="252" dur="450"/>
                                        <p:tgtEl>
                                          <p:spTgt spid="44"/>
                                        </p:tgtEl>
                                      </p:cBhvr>
                                    </p:animEffect>
                                    <p:set>
                                      <p:cBhvr>
                                        <p:cTn id="253" dur="1" fill="hold">
                                          <p:stCondLst>
                                            <p:cond delay="449"/>
                                          </p:stCondLst>
                                        </p:cTn>
                                        <p:tgtEl>
                                          <p:spTgt spid="44"/>
                                        </p:tgtEl>
                                        <p:attrNameLst>
                                          <p:attrName>style.visibility</p:attrName>
                                        </p:attrNameLst>
                                      </p:cBhvr>
                                      <p:to>
                                        <p:strVal val="hidden"/>
                                      </p:to>
                                    </p:set>
                                  </p:childTnLst>
                                </p:cTn>
                              </p:par>
                              <p:par>
                                <p:cTn id="254" presetID="53" presetClass="exit" presetSubtype="32" fill="hold" grpId="0" nodeType="withEffect">
                                  <p:stCondLst>
                                    <p:cond delay="550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0" nodeType="withEffect">
                                  <p:stCondLst>
                                    <p:cond delay="6500"/>
                                  </p:stCondLst>
                                  <p:childTnLst>
                                    <p:anim calcmode="lin" valueType="num">
                                      <p:cBhvr>
                                        <p:cTn id="260" dur="500"/>
                                        <p:tgtEl>
                                          <p:spTgt spid="42"/>
                                        </p:tgtEl>
                                        <p:attrNameLst>
                                          <p:attrName>ppt_w</p:attrName>
                                        </p:attrNameLst>
                                      </p:cBhvr>
                                      <p:tavLst>
                                        <p:tav tm="0">
                                          <p:val>
                                            <p:strVal val="ppt_w"/>
                                          </p:val>
                                        </p:tav>
                                        <p:tav tm="100000">
                                          <p:val>
                                            <p:fltVal val="0"/>
                                          </p:val>
                                        </p:tav>
                                      </p:tavLst>
                                    </p:anim>
                                    <p:anim calcmode="lin" valueType="num">
                                      <p:cBhvr>
                                        <p:cTn id="261" dur="500"/>
                                        <p:tgtEl>
                                          <p:spTgt spid="42"/>
                                        </p:tgtEl>
                                        <p:attrNameLst>
                                          <p:attrName>ppt_h</p:attrName>
                                        </p:attrNameLst>
                                      </p:cBhvr>
                                      <p:tavLst>
                                        <p:tav tm="0">
                                          <p:val>
                                            <p:strVal val="ppt_h"/>
                                          </p:val>
                                        </p:tav>
                                        <p:tav tm="100000">
                                          <p:val>
                                            <p:fltVal val="0"/>
                                          </p:val>
                                        </p:tav>
                                      </p:tavLst>
                                    </p:anim>
                                    <p:animEffect transition="out" filter="fade">
                                      <p:cBhvr>
                                        <p:cTn id="262" dur="500"/>
                                        <p:tgtEl>
                                          <p:spTgt spid="42"/>
                                        </p:tgtEl>
                                      </p:cBhvr>
                                    </p:animEffect>
                                    <p:set>
                                      <p:cBhvr>
                                        <p:cTn id="263" dur="1" fill="hold">
                                          <p:stCondLst>
                                            <p:cond delay="499"/>
                                          </p:stCondLst>
                                        </p:cTn>
                                        <p:tgtEl>
                                          <p:spTgt spid="42"/>
                                        </p:tgtEl>
                                        <p:attrNameLst>
                                          <p:attrName>style.visibility</p:attrName>
                                        </p:attrNameLst>
                                      </p:cBhvr>
                                      <p:to>
                                        <p:strVal val="hidden"/>
                                      </p:to>
                                    </p:set>
                                  </p:childTnLst>
                                </p:cTn>
                              </p:par>
                              <p:par>
                                <p:cTn id="264" presetID="53" presetClass="exit" presetSubtype="32" fill="hold" grpId="0" nodeType="withEffect">
                                  <p:stCondLst>
                                    <p:cond delay="7500"/>
                                  </p:stCondLst>
                                  <p:childTnLst>
                                    <p:anim calcmode="lin" valueType="num">
                                      <p:cBhvr>
                                        <p:cTn id="265" dur="500"/>
                                        <p:tgtEl>
                                          <p:spTgt spid="41"/>
                                        </p:tgtEl>
                                        <p:attrNameLst>
                                          <p:attrName>ppt_w</p:attrName>
                                        </p:attrNameLst>
                                      </p:cBhvr>
                                      <p:tavLst>
                                        <p:tav tm="0">
                                          <p:val>
                                            <p:strVal val="ppt_w"/>
                                          </p:val>
                                        </p:tav>
                                        <p:tav tm="100000">
                                          <p:val>
                                            <p:fltVal val="0"/>
                                          </p:val>
                                        </p:tav>
                                      </p:tavLst>
                                    </p:anim>
                                    <p:anim calcmode="lin" valueType="num">
                                      <p:cBhvr>
                                        <p:cTn id="266" dur="500"/>
                                        <p:tgtEl>
                                          <p:spTgt spid="41"/>
                                        </p:tgtEl>
                                        <p:attrNameLst>
                                          <p:attrName>ppt_h</p:attrName>
                                        </p:attrNameLst>
                                      </p:cBhvr>
                                      <p:tavLst>
                                        <p:tav tm="0">
                                          <p:val>
                                            <p:strVal val="ppt_h"/>
                                          </p:val>
                                        </p:tav>
                                        <p:tav tm="100000">
                                          <p:val>
                                            <p:fltVal val="0"/>
                                          </p:val>
                                        </p:tav>
                                      </p:tavLst>
                                    </p:anim>
                                    <p:animEffect transition="out" filter="fade">
                                      <p:cBhvr>
                                        <p:cTn id="267" dur="500"/>
                                        <p:tgtEl>
                                          <p:spTgt spid="41"/>
                                        </p:tgtEl>
                                      </p:cBhvr>
                                    </p:animEffect>
                                    <p:set>
                                      <p:cBhvr>
                                        <p:cTn id="268" dur="1" fill="hold">
                                          <p:stCondLst>
                                            <p:cond delay="499"/>
                                          </p:stCondLst>
                                        </p:cTn>
                                        <p:tgtEl>
                                          <p:spTgt spid="41"/>
                                        </p:tgtEl>
                                        <p:attrNameLst>
                                          <p:attrName>style.visibility</p:attrName>
                                        </p:attrNameLst>
                                      </p:cBhvr>
                                      <p:to>
                                        <p:strVal val="hidden"/>
                                      </p:to>
                                    </p:set>
                                  </p:childTnLst>
                                </p:cTn>
                              </p:par>
                              <p:par>
                                <p:cTn id="269" presetID="53" presetClass="exit" presetSubtype="32" fill="hold" grpId="0" nodeType="withEffect">
                                  <p:stCondLst>
                                    <p:cond delay="8500"/>
                                  </p:stCondLst>
                                  <p:childTnLst>
                                    <p:anim calcmode="lin" valueType="num">
                                      <p:cBhvr>
                                        <p:cTn id="270" dur="500"/>
                                        <p:tgtEl>
                                          <p:spTgt spid="40"/>
                                        </p:tgtEl>
                                        <p:attrNameLst>
                                          <p:attrName>ppt_w</p:attrName>
                                        </p:attrNameLst>
                                      </p:cBhvr>
                                      <p:tavLst>
                                        <p:tav tm="0">
                                          <p:val>
                                            <p:strVal val="ppt_w"/>
                                          </p:val>
                                        </p:tav>
                                        <p:tav tm="100000">
                                          <p:val>
                                            <p:fltVal val="0"/>
                                          </p:val>
                                        </p:tav>
                                      </p:tavLst>
                                    </p:anim>
                                    <p:anim calcmode="lin" valueType="num">
                                      <p:cBhvr>
                                        <p:cTn id="271" dur="500"/>
                                        <p:tgtEl>
                                          <p:spTgt spid="40"/>
                                        </p:tgtEl>
                                        <p:attrNameLst>
                                          <p:attrName>ppt_h</p:attrName>
                                        </p:attrNameLst>
                                      </p:cBhvr>
                                      <p:tavLst>
                                        <p:tav tm="0">
                                          <p:val>
                                            <p:strVal val="ppt_h"/>
                                          </p:val>
                                        </p:tav>
                                        <p:tav tm="100000">
                                          <p:val>
                                            <p:fltVal val="0"/>
                                          </p:val>
                                        </p:tav>
                                      </p:tavLst>
                                    </p:anim>
                                    <p:animEffect transition="out" filter="fade">
                                      <p:cBhvr>
                                        <p:cTn id="272" dur="500"/>
                                        <p:tgtEl>
                                          <p:spTgt spid="40"/>
                                        </p:tgtEl>
                                      </p:cBhvr>
                                    </p:animEffect>
                                    <p:set>
                                      <p:cBhvr>
                                        <p:cTn id="273" dur="1" fill="hold">
                                          <p:stCondLst>
                                            <p:cond delay="499"/>
                                          </p:stCondLst>
                                        </p:cTn>
                                        <p:tgtEl>
                                          <p:spTgt spid="40"/>
                                        </p:tgtEl>
                                        <p:attrNameLst>
                                          <p:attrName>style.visibility</p:attrName>
                                        </p:attrNameLst>
                                      </p:cBhvr>
                                      <p:to>
                                        <p:strVal val="hidden"/>
                                      </p:to>
                                    </p:set>
                                  </p:childTnLst>
                                </p:cTn>
                              </p:par>
                              <p:par>
                                <p:cTn id="274" presetID="53" presetClass="exit" presetSubtype="32" fill="hold" grpId="0" nodeType="withEffect">
                                  <p:stCondLst>
                                    <p:cond delay="9500"/>
                                  </p:stCondLst>
                                  <p:childTnLst>
                                    <p:anim calcmode="lin" valueType="num">
                                      <p:cBhvr>
                                        <p:cTn id="275" dur="500"/>
                                        <p:tgtEl>
                                          <p:spTgt spid="39"/>
                                        </p:tgtEl>
                                        <p:attrNameLst>
                                          <p:attrName>ppt_w</p:attrName>
                                        </p:attrNameLst>
                                      </p:cBhvr>
                                      <p:tavLst>
                                        <p:tav tm="0">
                                          <p:val>
                                            <p:strVal val="ppt_w"/>
                                          </p:val>
                                        </p:tav>
                                        <p:tav tm="100000">
                                          <p:val>
                                            <p:fltVal val="0"/>
                                          </p:val>
                                        </p:tav>
                                      </p:tavLst>
                                    </p:anim>
                                    <p:anim calcmode="lin" valueType="num">
                                      <p:cBhvr>
                                        <p:cTn id="276" dur="500"/>
                                        <p:tgtEl>
                                          <p:spTgt spid="39"/>
                                        </p:tgtEl>
                                        <p:attrNameLst>
                                          <p:attrName>ppt_h</p:attrName>
                                        </p:attrNameLst>
                                      </p:cBhvr>
                                      <p:tavLst>
                                        <p:tav tm="0">
                                          <p:val>
                                            <p:strVal val="ppt_h"/>
                                          </p:val>
                                        </p:tav>
                                        <p:tav tm="100000">
                                          <p:val>
                                            <p:fltVal val="0"/>
                                          </p:val>
                                        </p:tav>
                                      </p:tavLst>
                                    </p:anim>
                                    <p:animEffect transition="out" filter="fade">
                                      <p:cBhvr>
                                        <p:cTn id="277" dur="500"/>
                                        <p:tgtEl>
                                          <p:spTgt spid="39"/>
                                        </p:tgtEl>
                                      </p:cBhvr>
                                    </p:animEffect>
                                    <p:set>
                                      <p:cBhvr>
                                        <p:cTn id="278" dur="1" fill="hold">
                                          <p:stCondLst>
                                            <p:cond delay="499"/>
                                          </p:stCondLst>
                                        </p:cTn>
                                        <p:tgtEl>
                                          <p:spTgt spid="39"/>
                                        </p:tgtEl>
                                        <p:attrNameLst>
                                          <p:attrName>style.visibility</p:attrName>
                                        </p:attrNameLst>
                                      </p:cBhvr>
                                      <p:to>
                                        <p:strVal val="hidden"/>
                                      </p:to>
                                    </p:set>
                                  </p:childTnLst>
                                </p:cTn>
                              </p:par>
                              <p:par>
                                <p:cTn id="279" presetID="53" presetClass="exit" presetSubtype="32" fill="hold" grpId="0" nodeType="withEffect">
                                  <p:stCondLst>
                                    <p:cond delay="9500"/>
                                  </p:stCondLst>
                                  <p:childTnLst>
                                    <p:anim calcmode="lin" valueType="num">
                                      <p:cBhvr>
                                        <p:cTn id="280" dur="500"/>
                                        <p:tgtEl>
                                          <p:spTgt spid="49"/>
                                        </p:tgtEl>
                                        <p:attrNameLst>
                                          <p:attrName>ppt_w</p:attrName>
                                        </p:attrNameLst>
                                      </p:cBhvr>
                                      <p:tavLst>
                                        <p:tav tm="0">
                                          <p:val>
                                            <p:strVal val="ppt_w"/>
                                          </p:val>
                                        </p:tav>
                                        <p:tav tm="100000">
                                          <p:val>
                                            <p:fltVal val="0"/>
                                          </p:val>
                                        </p:tav>
                                      </p:tavLst>
                                    </p:anim>
                                    <p:anim calcmode="lin" valueType="num">
                                      <p:cBhvr>
                                        <p:cTn id="281" dur="500"/>
                                        <p:tgtEl>
                                          <p:spTgt spid="49"/>
                                        </p:tgtEl>
                                        <p:attrNameLst>
                                          <p:attrName>ppt_h</p:attrName>
                                        </p:attrNameLst>
                                      </p:cBhvr>
                                      <p:tavLst>
                                        <p:tav tm="0">
                                          <p:val>
                                            <p:strVal val="ppt_h"/>
                                          </p:val>
                                        </p:tav>
                                        <p:tav tm="100000">
                                          <p:val>
                                            <p:fltVal val="0"/>
                                          </p:val>
                                        </p:tav>
                                      </p:tavLst>
                                    </p:anim>
                                    <p:animEffect transition="out" filter="fade">
                                      <p:cBhvr>
                                        <p:cTn id="282" dur="500"/>
                                        <p:tgtEl>
                                          <p:spTgt spid="49"/>
                                        </p:tgtEl>
                                      </p:cBhvr>
                                    </p:animEffect>
                                    <p:set>
                                      <p:cBhvr>
                                        <p:cTn id="283" dur="1" fill="hold">
                                          <p:stCondLst>
                                            <p:cond delay="499"/>
                                          </p:stCondLst>
                                        </p:cTn>
                                        <p:tgtEl>
                                          <p:spTgt spid="49"/>
                                        </p:tgtEl>
                                        <p:attrNameLst>
                                          <p:attrName>style.visibility</p:attrName>
                                        </p:attrNameLst>
                                      </p:cBhvr>
                                      <p:to>
                                        <p:strVal val="hidden"/>
                                      </p:to>
                                    </p:set>
                                  </p:childTnLst>
                                </p:cTn>
                              </p:par>
                            </p:childTnLst>
                          </p:cTn>
                        </p:par>
                        <p:par>
                          <p:cTn id="284" fill="hold">
                            <p:stCondLst>
                              <p:cond delay="49500"/>
                            </p:stCondLst>
                            <p:childTnLst>
                              <p:par>
                                <p:cTn id="285" presetID="53" presetClass="exit" presetSubtype="32" fill="hold" grpId="0" nodeType="afterEffect">
                                  <p:stCondLst>
                                    <p:cond delay="500"/>
                                  </p:stCondLst>
                                  <p:childTnLst>
                                    <p:anim calcmode="lin" valueType="num">
                                      <p:cBhvr>
                                        <p:cTn id="286" dur="500"/>
                                        <p:tgtEl>
                                          <p:spTgt spid="61"/>
                                        </p:tgtEl>
                                        <p:attrNameLst>
                                          <p:attrName>ppt_w</p:attrName>
                                        </p:attrNameLst>
                                      </p:cBhvr>
                                      <p:tavLst>
                                        <p:tav tm="0">
                                          <p:val>
                                            <p:strVal val="ppt_w"/>
                                          </p:val>
                                        </p:tav>
                                        <p:tav tm="100000">
                                          <p:val>
                                            <p:fltVal val="0"/>
                                          </p:val>
                                        </p:tav>
                                      </p:tavLst>
                                    </p:anim>
                                    <p:anim calcmode="lin" valueType="num">
                                      <p:cBhvr>
                                        <p:cTn id="287" dur="500"/>
                                        <p:tgtEl>
                                          <p:spTgt spid="61"/>
                                        </p:tgtEl>
                                        <p:attrNameLst>
                                          <p:attrName>ppt_h</p:attrName>
                                        </p:attrNameLst>
                                      </p:cBhvr>
                                      <p:tavLst>
                                        <p:tav tm="0">
                                          <p:val>
                                            <p:strVal val="ppt_h"/>
                                          </p:val>
                                        </p:tav>
                                        <p:tav tm="100000">
                                          <p:val>
                                            <p:fltVal val="0"/>
                                          </p:val>
                                        </p:tav>
                                      </p:tavLst>
                                    </p:anim>
                                    <p:animEffect transition="out" filter="fade">
                                      <p:cBhvr>
                                        <p:cTn id="288" dur="500"/>
                                        <p:tgtEl>
                                          <p:spTgt spid="61"/>
                                        </p:tgtEl>
                                      </p:cBhvr>
                                    </p:animEffect>
                                    <p:set>
                                      <p:cBhvr>
                                        <p:cTn id="289" dur="1" fill="hold">
                                          <p:stCondLst>
                                            <p:cond delay="499"/>
                                          </p:stCondLst>
                                        </p:cTn>
                                        <p:tgtEl>
                                          <p:spTgt spid="61"/>
                                        </p:tgtEl>
                                        <p:attrNameLst>
                                          <p:attrName>style.visibility</p:attrName>
                                        </p:attrNameLst>
                                      </p:cBhvr>
                                      <p:to>
                                        <p:strVal val="hidden"/>
                                      </p:to>
                                    </p:set>
                                  </p:childTnLst>
                                </p:cTn>
                              </p:par>
                              <p:par>
                                <p:cTn id="290" presetID="53" presetClass="exit" presetSubtype="32" fill="hold" grpId="0" nodeType="withEffect">
                                  <p:stCondLst>
                                    <p:cond delay="1500"/>
                                  </p:stCondLst>
                                  <p:childTnLst>
                                    <p:anim calcmode="lin" valueType="num">
                                      <p:cBhvr>
                                        <p:cTn id="291" dur="500"/>
                                        <p:tgtEl>
                                          <p:spTgt spid="70"/>
                                        </p:tgtEl>
                                        <p:attrNameLst>
                                          <p:attrName>ppt_w</p:attrName>
                                        </p:attrNameLst>
                                      </p:cBhvr>
                                      <p:tavLst>
                                        <p:tav tm="0">
                                          <p:val>
                                            <p:strVal val="ppt_w"/>
                                          </p:val>
                                        </p:tav>
                                        <p:tav tm="100000">
                                          <p:val>
                                            <p:fltVal val="0"/>
                                          </p:val>
                                        </p:tav>
                                      </p:tavLst>
                                    </p:anim>
                                    <p:anim calcmode="lin" valueType="num">
                                      <p:cBhvr>
                                        <p:cTn id="292" dur="500"/>
                                        <p:tgtEl>
                                          <p:spTgt spid="70"/>
                                        </p:tgtEl>
                                        <p:attrNameLst>
                                          <p:attrName>ppt_h</p:attrName>
                                        </p:attrNameLst>
                                      </p:cBhvr>
                                      <p:tavLst>
                                        <p:tav tm="0">
                                          <p:val>
                                            <p:strVal val="ppt_h"/>
                                          </p:val>
                                        </p:tav>
                                        <p:tav tm="100000">
                                          <p:val>
                                            <p:fltVal val="0"/>
                                          </p:val>
                                        </p:tav>
                                      </p:tavLst>
                                    </p:anim>
                                    <p:animEffect transition="out" filter="fade">
                                      <p:cBhvr>
                                        <p:cTn id="293" dur="500"/>
                                        <p:tgtEl>
                                          <p:spTgt spid="70"/>
                                        </p:tgtEl>
                                      </p:cBhvr>
                                    </p:animEffect>
                                    <p:set>
                                      <p:cBhvr>
                                        <p:cTn id="294" dur="1" fill="hold">
                                          <p:stCondLst>
                                            <p:cond delay="499"/>
                                          </p:stCondLst>
                                        </p:cTn>
                                        <p:tgtEl>
                                          <p:spTgt spid="70"/>
                                        </p:tgtEl>
                                        <p:attrNameLst>
                                          <p:attrName>style.visibility</p:attrName>
                                        </p:attrNameLst>
                                      </p:cBhvr>
                                      <p:to>
                                        <p:strVal val="hidden"/>
                                      </p:to>
                                    </p:set>
                                  </p:childTnLst>
                                </p:cTn>
                              </p:par>
                              <p:par>
                                <p:cTn id="295" presetID="53" presetClass="exit" presetSubtype="32" fill="hold" grpId="0" nodeType="withEffect">
                                  <p:stCondLst>
                                    <p:cond delay="2500"/>
                                  </p:stCondLst>
                                  <p:childTnLst>
                                    <p:anim calcmode="lin" valueType="num">
                                      <p:cBhvr>
                                        <p:cTn id="296" dur="500"/>
                                        <p:tgtEl>
                                          <p:spTgt spid="69"/>
                                        </p:tgtEl>
                                        <p:attrNameLst>
                                          <p:attrName>ppt_w</p:attrName>
                                        </p:attrNameLst>
                                      </p:cBhvr>
                                      <p:tavLst>
                                        <p:tav tm="0">
                                          <p:val>
                                            <p:strVal val="ppt_w"/>
                                          </p:val>
                                        </p:tav>
                                        <p:tav tm="100000">
                                          <p:val>
                                            <p:fltVal val="0"/>
                                          </p:val>
                                        </p:tav>
                                      </p:tavLst>
                                    </p:anim>
                                    <p:anim calcmode="lin" valueType="num">
                                      <p:cBhvr>
                                        <p:cTn id="297" dur="500"/>
                                        <p:tgtEl>
                                          <p:spTgt spid="69"/>
                                        </p:tgtEl>
                                        <p:attrNameLst>
                                          <p:attrName>ppt_h</p:attrName>
                                        </p:attrNameLst>
                                      </p:cBhvr>
                                      <p:tavLst>
                                        <p:tav tm="0">
                                          <p:val>
                                            <p:strVal val="ppt_h"/>
                                          </p:val>
                                        </p:tav>
                                        <p:tav tm="100000">
                                          <p:val>
                                            <p:fltVal val="0"/>
                                          </p:val>
                                        </p:tav>
                                      </p:tavLst>
                                    </p:anim>
                                    <p:animEffect transition="out" filter="fade">
                                      <p:cBhvr>
                                        <p:cTn id="298" dur="500"/>
                                        <p:tgtEl>
                                          <p:spTgt spid="69"/>
                                        </p:tgtEl>
                                      </p:cBhvr>
                                    </p:animEffect>
                                    <p:set>
                                      <p:cBhvr>
                                        <p:cTn id="299" dur="1" fill="hold">
                                          <p:stCondLst>
                                            <p:cond delay="499"/>
                                          </p:stCondLst>
                                        </p:cTn>
                                        <p:tgtEl>
                                          <p:spTgt spid="69"/>
                                        </p:tgtEl>
                                        <p:attrNameLst>
                                          <p:attrName>style.visibility</p:attrName>
                                        </p:attrNameLst>
                                      </p:cBhvr>
                                      <p:to>
                                        <p:strVal val="hidden"/>
                                      </p:to>
                                    </p:set>
                                  </p:childTnLst>
                                </p:cTn>
                              </p:par>
                              <p:par>
                                <p:cTn id="300" presetID="53" presetClass="exit" presetSubtype="32" fill="hold" grpId="0" nodeType="withEffect">
                                  <p:stCondLst>
                                    <p:cond delay="3500"/>
                                  </p:stCondLst>
                                  <p:childTnLst>
                                    <p:anim calcmode="lin" valueType="num">
                                      <p:cBhvr>
                                        <p:cTn id="301" dur="500"/>
                                        <p:tgtEl>
                                          <p:spTgt spid="68"/>
                                        </p:tgtEl>
                                        <p:attrNameLst>
                                          <p:attrName>ppt_w</p:attrName>
                                        </p:attrNameLst>
                                      </p:cBhvr>
                                      <p:tavLst>
                                        <p:tav tm="0">
                                          <p:val>
                                            <p:strVal val="ppt_w"/>
                                          </p:val>
                                        </p:tav>
                                        <p:tav tm="100000">
                                          <p:val>
                                            <p:fltVal val="0"/>
                                          </p:val>
                                        </p:tav>
                                      </p:tavLst>
                                    </p:anim>
                                    <p:anim calcmode="lin" valueType="num">
                                      <p:cBhvr>
                                        <p:cTn id="302" dur="500"/>
                                        <p:tgtEl>
                                          <p:spTgt spid="68"/>
                                        </p:tgtEl>
                                        <p:attrNameLst>
                                          <p:attrName>ppt_h</p:attrName>
                                        </p:attrNameLst>
                                      </p:cBhvr>
                                      <p:tavLst>
                                        <p:tav tm="0">
                                          <p:val>
                                            <p:strVal val="ppt_h"/>
                                          </p:val>
                                        </p:tav>
                                        <p:tav tm="100000">
                                          <p:val>
                                            <p:fltVal val="0"/>
                                          </p:val>
                                        </p:tav>
                                      </p:tavLst>
                                    </p:anim>
                                    <p:animEffect transition="out" filter="fade">
                                      <p:cBhvr>
                                        <p:cTn id="303" dur="500"/>
                                        <p:tgtEl>
                                          <p:spTgt spid="68"/>
                                        </p:tgtEl>
                                      </p:cBhvr>
                                    </p:animEffect>
                                    <p:set>
                                      <p:cBhvr>
                                        <p:cTn id="304" dur="1" fill="hold">
                                          <p:stCondLst>
                                            <p:cond delay="499"/>
                                          </p:stCondLst>
                                        </p:cTn>
                                        <p:tgtEl>
                                          <p:spTgt spid="68"/>
                                        </p:tgtEl>
                                        <p:attrNameLst>
                                          <p:attrName>style.visibility</p:attrName>
                                        </p:attrNameLst>
                                      </p:cBhvr>
                                      <p:to>
                                        <p:strVal val="hidden"/>
                                      </p:to>
                                    </p:set>
                                  </p:childTnLst>
                                </p:cTn>
                              </p:par>
                              <p:par>
                                <p:cTn id="305" presetID="53" presetClass="exit" presetSubtype="32" fill="hold" grpId="0" nodeType="withEffect">
                                  <p:stCondLst>
                                    <p:cond delay="4500"/>
                                  </p:stCondLst>
                                  <p:childTnLst>
                                    <p:anim calcmode="lin" valueType="num">
                                      <p:cBhvr>
                                        <p:cTn id="306" dur="450"/>
                                        <p:tgtEl>
                                          <p:spTgt spid="67"/>
                                        </p:tgtEl>
                                        <p:attrNameLst>
                                          <p:attrName>ppt_w</p:attrName>
                                        </p:attrNameLst>
                                      </p:cBhvr>
                                      <p:tavLst>
                                        <p:tav tm="0">
                                          <p:val>
                                            <p:strVal val="ppt_w"/>
                                          </p:val>
                                        </p:tav>
                                        <p:tav tm="100000">
                                          <p:val>
                                            <p:fltVal val="0"/>
                                          </p:val>
                                        </p:tav>
                                      </p:tavLst>
                                    </p:anim>
                                    <p:anim calcmode="lin" valueType="num">
                                      <p:cBhvr>
                                        <p:cTn id="307" dur="450"/>
                                        <p:tgtEl>
                                          <p:spTgt spid="67"/>
                                        </p:tgtEl>
                                        <p:attrNameLst>
                                          <p:attrName>ppt_h</p:attrName>
                                        </p:attrNameLst>
                                      </p:cBhvr>
                                      <p:tavLst>
                                        <p:tav tm="0">
                                          <p:val>
                                            <p:strVal val="ppt_h"/>
                                          </p:val>
                                        </p:tav>
                                        <p:tav tm="100000">
                                          <p:val>
                                            <p:fltVal val="0"/>
                                          </p:val>
                                        </p:tav>
                                      </p:tavLst>
                                    </p:anim>
                                    <p:animEffect transition="out" filter="fade">
                                      <p:cBhvr>
                                        <p:cTn id="308" dur="450"/>
                                        <p:tgtEl>
                                          <p:spTgt spid="67"/>
                                        </p:tgtEl>
                                      </p:cBhvr>
                                    </p:animEffect>
                                    <p:set>
                                      <p:cBhvr>
                                        <p:cTn id="309" dur="1" fill="hold">
                                          <p:stCondLst>
                                            <p:cond delay="449"/>
                                          </p:stCondLst>
                                        </p:cTn>
                                        <p:tgtEl>
                                          <p:spTgt spid="67"/>
                                        </p:tgtEl>
                                        <p:attrNameLst>
                                          <p:attrName>style.visibility</p:attrName>
                                        </p:attrNameLst>
                                      </p:cBhvr>
                                      <p:to>
                                        <p:strVal val="hidden"/>
                                      </p:to>
                                    </p:set>
                                  </p:childTnLst>
                                </p:cTn>
                              </p:par>
                              <p:par>
                                <p:cTn id="310" presetID="53" presetClass="exit" presetSubtype="32" fill="hold" grpId="0" nodeType="withEffect">
                                  <p:stCondLst>
                                    <p:cond delay="5500"/>
                                  </p:stCondLst>
                                  <p:childTnLst>
                                    <p:anim calcmode="lin" valueType="num">
                                      <p:cBhvr>
                                        <p:cTn id="311" dur="500"/>
                                        <p:tgtEl>
                                          <p:spTgt spid="66"/>
                                        </p:tgtEl>
                                        <p:attrNameLst>
                                          <p:attrName>ppt_w</p:attrName>
                                        </p:attrNameLst>
                                      </p:cBhvr>
                                      <p:tavLst>
                                        <p:tav tm="0">
                                          <p:val>
                                            <p:strVal val="ppt_w"/>
                                          </p:val>
                                        </p:tav>
                                        <p:tav tm="100000">
                                          <p:val>
                                            <p:fltVal val="0"/>
                                          </p:val>
                                        </p:tav>
                                      </p:tavLst>
                                    </p:anim>
                                    <p:anim calcmode="lin" valueType="num">
                                      <p:cBhvr>
                                        <p:cTn id="312" dur="500"/>
                                        <p:tgtEl>
                                          <p:spTgt spid="66"/>
                                        </p:tgtEl>
                                        <p:attrNameLst>
                                          <p:attrName>ppt_h</p:attrName>
                                        </p:attrNameLst>
                                      </p:cBhvr>
                                      <p:tavLst>
                                        <p:tav tm="0">
                                          <p:val>
                                            <p:strVal val="ppt_h"/>
                                          </p:val>
                                        </p:tav>
                                        <p:tav tm="100000">
                                          <p:val>
                                            <p:fltVal val="0"/>
                                          </p:val>
                                        </p:tav>
                                      </p:tavLst>
                                    </p:anim>
                                    <p:animEffect transition="out" filter="fade">
                                      <p:cBhvr>
                                        <p:cTn id="313" dur="500"/>
                                        <p:tgtEl>
                                          <p:spTgt spid="66"/>
                                        </p:tgtEl>
                                      </p:cBhvr>
                                    </p:animEffect>
                                    <p:set>
                                      <p:cBhvr>
                                        <p:cTn id="314" dur="1" fill="hold">
                                          <p:stCondLst>
                                            <p:cond delay="499"/>
                                          </p:stCondLst>
                                        </p:cTn>
                                        <p:tgtEl>
                                          <p:spTgt spid="66"/>
                                        </p:tgtEl>
                                        <p:attrNameLst>
                                          <p:attrName>style.visibility</p:attrName>
                                        </p:attrNameLst>
                                      </p:cBhvr>
                                      <p:to>
                                        <p:strVal val="hidden"/>
                                      </p:to>
                                    </p:set>
                                  </p:childTnLst>
                                </p:cTn>
                              </p:par>
                              <p:par>
                                <p:cTn id="315" presetID="53" presetClass="exit" presetSubtype="32" fill="hold" grpId="0" nodeType="withEffect">
                                  <p:stCondLst>
                                    <p:cond delay="6500"/>
                                  </p:stCondLst>
                                  <p:childTnLst>
                                    <p:anim calcmode="lin" valueType="num">
                                      <p:cBhvr>
                                        <p:cTn id="316" dur="500"/>
                                        <p:tgtEl>
                                          <p:spTgt spid="65"/>
                                        </p:tgtEl>
                                        <p:attrNameLst>
                                          <p:attrName>ppt_w</p:attrName>
                                        </p:attrNameLst>
                                      </p:cBhvr>
                                      <p:tavLst>
                                        <p:tav tm="0">
                                          <p:val>
                                            <p:strVal val="ppt_w"/>
                                          </p:val>
                                        </p:tav>
                                        <p:tav tm="100000">
                                          <p:val>
                                            <p:fltVal val="0"/>
                                          </p:val>
                                        </p:tav>
                                      </p:tavLst>
                                    </p:anim>
                                    <p:anim calcmode="lin" valueType="num">
                                      <p:cBhvr>
                                        <p:cTn id="317" dur="500"/>
                                        <p:tgtEl>
                                          <p:spTgt spid="65"/>
                                        </p:tgtEl>
                                        <p:attrNameLst>
                                          <p:attrName>ppt_h</p:attrName>
                                        </p:attrNameLst>
                                      </p:cBhvr>
                                      <p:tavLst>
                                        <p:tav tm="0">
                                          <p:val>
                                            <p:strVal val="ppt_h"/>
                                          </p:val>
                                        </p:tav>
                                        <p:tav tm="100000">
                                          <p:val>
                                            <p:fltVal val="0"/>
                                          </p:val>
                                        </p:tav>
                                      </p:tavLst>
                                    </p:anim>
                                    <p:animEffect transition="out" filter="fade">
                                      <p:cBhvr>
                                        <p:cTn id="318" dur="500"/>
                                        <p:tgtEl>
                                          <p:spTgt spid="65"/>
                                        </p:tgtEl>
                                      </p:cBhvr>
                                    </p:animEffect>
                                    <p:set>
                                      <p:cBhvr>
                                        <p:cTn id="319" dur="1" fill="hold">
                                          <p:stCondLst>
                                            <p:cond delay="499"/>
                                          </p:stCondLst>
                                        </p:cTn>
                                        <p:tgtEl>
                                          <p:spTgt spid="65"/>
                                        </p:tgtEl>
                                        <p:attrNameLst>
                                          <p:attrName>style.visibility</p:attrName>
                                        </p:attrNameLst>
                                      </p:cBhvr>
                                      <p:to>
                                        <p:strVal val="hidden"/>
                                      </p:to>
                                    </p:set>
                                  </p:childTnLst>
                                </p:cTn>
                              </p:par>
                              <p:par>
                                <p:cTn id="320" presetID="53" presetClass="exit" presetSubtype="32" fill="hold" grpId="0" nodeType="withEffect">
                                  <p:stCondLst>
                                    <p:cond delay="7500"/>
                                  </p:stCondLst>
                                  <p:childTnLst>
                                    <p:anim calcmode="lin" valueType="num">
                                      <p:cBhvr>
                                        <p:cTn id="321" dur="500"/>
                                        <p:tgtEl>
                                          <p:spTgt spid="64"/>
                                        </p:tgtEl>
                                        <p:attrNameLst>
                                          <p:attrName>ppt_w</p:attrName>
                                        </p:attrNameLst>
                                      </p:cBhvr>
                                      <p:tavLst>
                                        <p:tav tm="0">
                                          <p:val>
                                            <p:strVal val="ppt_w"/>
                                          </p:val>
                                        </p:tav>
                                        <p:tav tm="100000">
                                          <p:val>
                                            <p:fltVal val="0"/>
                                          </p:val>
                                        </p:tav>
                                      </p:tavLst>
                                    </p:anim>
                                    <p:anim calcmode="lin" valueType="num">
                                      <p:cBhvr>
                                        <p:cTn id="322" dur="500"/>
                                        <p:tgtEl>
                                          <p:spTgt spid="64"/>
                                        </p:tgtEl>
                                        <p:attrNameLst>
                                          <p:attrName>ppt_h</p:attrName>
                                        </p:attrNameLst>
                                      </p:cBhvr>
                                      <p:tavLst>
                                        <p:tav tm="0">
                                          <p:val>
                                            <p:strVal val="ppt_h"/>
                                          </p:val>
                                        </p:tav>
                                        <p:tav tm="100000">
                                          <p:val>
                                            <p:fltVal val="0"/>
                                          </p:val>
                                        </p:tav>
                                      </p:tavLst>
                                    </p:anim>
                                    <p:animEffect transition="out" filter="fade">
                                      <p:cBhvr>
                                        <p:cTn id="323" dur="500"/>
                                        <p:tgtEl>
                                          <p:spTgt spid="64"/>
                                        </p:tgtEl>
                                      </p:cBhvr>
                                    </p:animEffect>
                                    <p:set>
                                      <p:cBhvr>
                                        <p:cTn id="324" dur="1" fill="hold">
                                          <p:stCondLst>
                                            <p:cond delay="499"/>
                                          </p:stCondLst>
                                        </p:cTn>
                                        <p:tgtEl>
                                          <p:spTgt spid="64"/>
                                        </p:tgtEl>
                                        <p:attrNameLst>
                                          <p:attrName>style.visibility</p:attrName>
                                        </p:attrNameLst>
                                      </p:cBhvr>
                                      <p:to>
                                        <p:strVal val="hidden"/>
                                      </p:to>
                                    </p:set>
                                  </p:childTnLst>
                                </p:cTn>
                              </p:par>
                              <p:par>
                                <p:cTn id="325" presetID="53" presetClass="exit" presetSubtype="32" fill="hold" grpId="0" nodeType="withEffect">
                                  <p:stCondLst>
                                    <p:cond delay="8500"/>
                                  </p:stCondLst>
                                  <p:childTnLst>
                                    <p:anim calcmode="lin" valueType="num">
                                      <p:cBhvr>
                                        <p:cTn id="326" dur="500"/>
                                        <p:tgtEl>
                                          <p:spTgt spid="63"/>
                                        </p:tgtEl>
                                        <p:attrNameLst>
                                          <p:attrName>ppt_w</p:attrName>
                                        </p:attrNameLst>
                                      </p:cBhvr>
                                      <p:tavLst>
                                        <p:tav tm="0">
                                          <p:val>
                                            <p:strVal val="ppt_w"/>
                                          </p:val>
                                        </p:tav>
                                        <p:tav tm="100000">
                                          <p:val>
                                            <p:fltVal val="0"/>
                                          </p:val>
                                        </p:tav>
                                      </p:tavLst>
                                    </p:anim>
                                    <p:anim calcmode="lin" valueType="num">
                                      <p:cBhvr>
                                        <p:cTn id="327" dur="500"/>
                                        <p:tgtEl>
                                          <p:spTgt spid="63"/>
                                        </p:tgtEl>
                                        <p:attrNameLst>
                                          <p:attrName>ppt_h</p:attrName>
                                        </p:attrNameLst>
                                      </p:cBhvr>
                                      <p:tavLst>
                                        <p:tav tm="0">
                                          <p:val>
                                            <p:strVal val="ppt_h"/>
                                          </p:val>
                                        </p:tav>
                                        <p:tav tm="100000">
                                          <p:val>
                                            <p:fltVal val="0"/>
                                          </p:val>
                                        </p:tav>
                                      </p:tavLst>
                                    </p:anim>
                                    <p:animEffect transition="out" filter="fade">
                                      <p:cBhvr>
                                        <p:cTn id="328" dur="500"/>
                                        <p:tgtEl>
                                          <p:spTgt spid="63"/>
                                        </p:tgtEl>
                                      </p:cBhvr>
                                    </p:animEffect>
                                    <p:set>
                                      <p:cBhvr>
                                        <p:cTn id="329"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61" grpId="0" animBg="1"/>
      <p:bldP spid="49"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9" grpId="0" animBg="1"/>
      <p:bldP spid="50" grpId="0" animBg="1"/>
      <p:bldP spid="51" grpId="0" animBg="1"/>
      <p:bldP spid="52" grpId="0" animBg="1"/>
      <p:bldP spid="53" grpId="0" animBg="1"/>
      <p:bldP spid="54" grpId="0" animBg="1"/>
      <p:bldP spid="55" grpId="0" animBg="1"/>
      <p:bldP spid="56" grpId="0" animBg="1"/>
      <p:bldP spid="57" grpId="0" animBg="1"/>
      <p:bldP spid="58" grpId="0" animBg="1"/>
      <p:bldP spid="4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5" grpId="0" animBg="1"/>
      <p:bldP spid="14" grpId="0" animBg="1"/>
      <p:bldP spid="13" grpId="0" animBg="1"/>
      <p:bldP spid="12" grpId="0" animBg="1"/>
      <p:bldP spid="11" grpId="0" animBg="1"/>
      <p:bldP spid="10" grpId="0" animBg="1"/>
      <p:bldP spid="9" grpId="0" animBg="1"/>
      <p:bldP spid="8" grpId="0" animBg="1"/>
      <p:bldP spid="7" grpId="0" animBg="1"/>
      <p:bldP spid="2" grpId="0" animBg="1"/>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0" y="381000"/>
            <a:ext cx="3237809" cy="923330"/>
          </a:xfrm>
          <a:prstGeom prst="rect">
            <a:avLst/>
          </a:prstGeom>
          <a:noFill/>
        </p:spPr>
        <p:txBody>
          <a:bodyPr wrap="none" rtlCol="0">
            <a:spAutoFit/>
          </a:bodyPr>
          <a:lstStyle/>
          <a:p>
            <a:r>
              <a:rPr lang="en-US" dirty="0">
                <a:solidFill>
                  <a:schemeClr val="bg1"/>
                </a:solidFill>
              </a:rPr>
              <a:t>Stores Data</a:t>
            </a:r>
          </a:p>
          <a:p>
            <a:r>
              <a:rPr lang="en-US" dirty="0">
                <a:solidFill>
                  <a:schemeClr val="bg1"/>
                </a:solidFill>
              </a:rPr>
              <a:t>Runs Queries (Batch Operations)</a:t>
            </a:r>
          </a:p>
          <a:p>
            <a:r>
              <a:rPr lang="en-US" dirty="0">
                <a:solidFill>
                  <a:schemeClr val="bg1"/>
                </a:solidFill>
              </a:rPr>
              <a:t>Retrieves Data</a:t>
            </a:r>
          </a:p>
        </p:txBody>
      </p:sp>
      <p:sp>
        <p:nvSpPr>
          <p:cNvPr id="7" name="TextBox 6"/>
          <p:cNvSpPr txBox="1"/>
          <p:nvPr/>
        </p:nvSpPr>
        <p:spPr>
          <a:xfrm>
            <a:off x="1923414" y="381000"/>
            <a:ext cx="1175386" cy="1200329"/>
          </a:xfrm>
          <a:prstGeom prst="rect">
            <a:avLst/>
          </a:prstGeom>
          <a:noFill/>
        </p:spPr>
        <p:txBody>
          <a:bodyPr wrap="none" rtlCol="0">
            <a:spAutoFit/>
          </a:bodyPr>
          <a:lstStyle/>
          <a:p>
            <a:r>
              <a:rPr lang="en-US" dirty="0">
                <a:solidFill>
                  <a:schemeClr val="bg1"/>
                </a:solidFill>
              </a:rPr>
              <a:t>Enter Data</a:t>
            </a:r>
          </a:p>
          <a:p>
            <a:r>
              <a:rPr lang="en-US" dirty="0">
                <a:solidFill>
                  <a:schemeClr val="bg1"/>
                </a:solidFill>
              </a:rPr>
              <a:t>Edit Data</a:t>
            </a:r>
          </a:p>
          <a:p>
            <a:r>
              <a:rPr lang="en-US" dirty="0">
                <a:solidFill>
                  <a:schemeClr val="bg1"/>
                </a:solidFill>
              </a:rPr>
              <a:t>Reports</a:t>
            </a:r>
          </a:p>
          <a:p>
            <a:r>
              <a:rPr lang="en-US" dirty="0">
                <a:solidFill>
                  <a:schemeClr val="bg1"/>
                </a:solidFill>
              </a:rPr>
              <a:t>Analysis</a:t>
            </a:r>
          </a:p>
        </p:txBody>
      </p:sp>
      <p:sp>
        <p:nvSpPr>
          <p:cNvPr id="11" name="TextBox 10"/>
          <p:cNvSpPr txBox="1"/>
          <p:nvPr/>
        </p:nvSpPr>
        <p:spPr>
          <a:xfrm>
            <a:off x="6620264" y="5069713"/>
            <a:ext cx="937564" cy="646331"/>
          </a:xfrm>
          <a:prstGeom prst="rect">
            <a:avLst/>
          </a:prstGeom>
          <a:noFill/>
        </p:spPr>
        <p:txBody>
          <a:bodyPr wrap="none" rtlCol="0">
            <a:spAutoFit/>
          </a:bodyPr>
          <a:lstStyle/>
          <a:p>
            <a:r>
              <a:rPr lang="en-US" dirty="0">
                <a:solidFill>
                  <a:schemeClr val="bg1"/>
                </a:solidFill>
              </a:rPr>
              <a:t>Reports</a:t>
            </a:r>
          </a:p>
          <a:p>
            <a:r>
              <a:rPr lang="en-US" dirty="0">
                <a:solidFill>
                  <a:schemeClr val="bg1"/>
                </a:solidFill>
              </a:rPr>
              <a:t>Analysis</a:t>
            </a:r>
          </a:p>
        </p:txBody>
      </p:sp>
      <p:cxnSp>
        <p:nvCxnSpPr>
          <p:cNvPr id="18" name="Straight Arrow Connector 17"/>
          <p:cNvCxnSpPr/>
          <p:nvPr/>
        </p:nvCxnSpPr>
        <p:spPr>
          <a:xfrm>
            <a:off x="4431369" y="2009864"/>
            <a:ext cx="1283631" cy="2610029"/>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21"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391538" y="4928535"/>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381000"/>
            <a:ext cx="104933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41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620264" y="5069713"/>
            <a:ext cx="937564" cy="646331"/>
          </a:xfrm>
          <a:prstGeom prst="rect">
            <a:avLst/>
          </a:prstGeom>
          <a:noFill/>
        </p:spPr>
        <p:txBody>
          <a:bodyPr wrap="none" rtlCol="0">
            <a:spAutoFit/>
          </a:bodyPr>
          <a:lstStyle/>
          <a:p>
            <a:r>
              <a:rPr lang="en-US" dirty="0">
                <a:solidFill>
                  <a:schemeClr val="bg1"/>
                </a:solidFill>
              </a:rPr>
              <a:t>Reports</a:t>
            </a:r>
          </a:p>
          <a:p>
            <a:r>
              <a:rPr lang="en-US" dirty="0">
                <a:solidFill>
                  <a:schemeClr val="bg1"/>
                </a:solidFill>
              </a:rPr>
              <a:t>Analysis</a:t>
            </a:r>
          </a:p>
        </p:txBody>
      </p:sp>
      <p:cxnSp>
        <p:nvCxnSpPr>
          <p:cNvPr id="18" name="Straight Arrow Connector 17"/>
          <p:cNvCxnSpPr/>
          <p:nvPr/>
        </p:nvCxnSpPr>
        <p:spPr>
          <a:xfrm>
            <a:off x="4431369" y="2009864"/>
            <a:ext cx="1283631" cy="2610029"/>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21"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3" b="100000" l="0" r="100000">
                        <a14:foregroundMark x1="32946" y1="42051" x2="32946" y2="42051"/>
                        <a14:foregroundMark x1="35659" y1="58974" x2="35659" y2="58974"/>
                        <a14:foregroundMark x1="28295" y1="61026" x2="28295" y2="61026"/>
                        <a14:foregroundMark x1="22481" y1="48205" x2="22481" y2="48205"/>
                        <a14:foregroundMark x1="22481" y1="40000" x2="22481" y2="40000"/>
                        <a14:foregroundMark x1="46899" y1="21538" x2="46899" y2="21538"/>
                        <a14:foregroundMark x1="58140" y1="19487" x2="58140" y2="19487"/>
                        <a14:foregroundMark x1="82558" y1="25641" x2="82558" y2="25641"/>
                        <a14:foregroundMark x1="95349" y1="49231" x2="95349" y2="49231"/>
                        <a14:foregroundMark x1="81395" y1="70256" x2="81395" y2="70256"/>
                        <a14:foregroundMark x1="56202" y1="53333" x2="56202" y2="53333"/>
                        <a14:foregroundMark x1="55814" y1="43077" x2="55814" y2="43077"/>
                      </a14:backgroundRemoval>
                    </a14:imgEffect>
                  </a14:imgLayer>
                </a14:imgProps>
              </a:ext>
              <a:ext uri="{28A0092B-C50C-407E-A947-70E740481C1C}">
                <a14:useLocalDpi xmlns:a14="http://schemas.microsoft.com/office/drawing/2010/main" val="0"/>
              </a:ext>
            </a:extLst>
          </a:blip>
          <a:srcRect/>
          <a:stretch>
            <a:fillRect/>
          </a:stretch>
        </p:blipFill>
        <p:spPr bwMode="auto">
          <a:xfrm>
            <a:off x="5391538" y="4928535"/>
            <a:ext cx="1228726"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QL SERVER - SQL Server Express - A Complete Reference Guide - SQL  Authority with Pinal Dave">
            <a:extLst>
              <a:ext uri="{FF2B5EF4-FFF2-40B4-BE49-F238E27FC236}">
                <a16:creationId xmlns:a16="http://schemas.microsoft.com/office/drawing/2014/main" id="{9471FF3B-9F53-4FEF-91FF-F2B7110C5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674876"/>
            <a:ext cx="2943226" cy="11208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QLite - Wikipedia">
            <a:extLst>
              <a:ext uri="{FF2B5EF4-FFF2-40B4-BE49-F238E27FC236}">
                <a16:creationId xmlns:a16="http://schemas.microsoft.com/office/drawing/2014/main" id="{8397A5D8-31C1-4706-A84C-61ECB11549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3184" y="680897"/>
            <a:ext cx="2344726" cy="111482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D676699-B7E7-425B-9825-7073128814FB}"/>
              </a:ext>
            </a:extLst>
          </p:cNvPr>
          <p:cNvCxnSpPr>
            <a:cxnSpLocks/>
          </p:cNvCxnSpPr>
          <p:nvPr/>
        </p:nvCxnSpPr>
        <p:spPr>
          <a:xfrm flipH="1">
            <a:off x="3124200" y="2009864"/>
            <a:ext cx="1307171" cy="2610029"/>
          </a:xfrm>
          <a:prstGeom prst="straightConnector1">
            <a:avLst/>
          </a:prstGeom>
          <a:ln w="127000">
            <a:solidFill>
              <a:schemeClr val="tx2">
                <a:lumMod val="60000"/>
                <a:lumOff val="4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9AA60454-6145-49BC-B506-80E2E42F81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4868209"/>
            <a:ext cx="104933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a:extLst>
              <a:ext uri="{FF2B5EF4-FFF2-40B4-BE49-F238E27FC236}">
                <a16:creationId xmlns:a16="http://schemas.microsoft.com/office/drawing/2014/main" id="{39A6FB4E-3F88-49F8-B439-CC4E58FDA81C}"/>
              </a:ext>
            </a:extLst>
          </p:cNvPr>
          <p:cNvSpPr txBox="1"/>
          <p:nvPr/>
        </p:nvSpPr>
        <p:spPr>
          <a:xfrm>
            <a:off x="1143000" y="4717217"/>
            <a:ext cx="1175386" cy="1200329"/>
          </a:xfrm>
          <a:prstGeom prst="rect">
            <a:avLst/>
          </a:prstGeom>
          <a:noFill/>
        </p:spPr>
        <p:txBody>
          <a:bodyPr wrap="none" rtlCol="0">
            <a:spAutoFit/>
          </a:bodyPr>
          <a:lstStyle/>
          <a:p>
            <a:r>
              <a:rPr lang="en-US" dirty="0">
                <a:solidFill>
                  <a:schemeClr val="bg1"/>
                </a:solidFill>
              </a:rPr>
              <a:t>Enter Data</a:t>
            </a:r>
          </a:p>
          <a:p>
            <a:r>
              <a:rPr lang="en-US" dirty="0">
                <a:solidFill>
                  <a:schemeClr val="bg1"/>
                </a:solidFill>
              </a:rPr>
              <a:t>Edit Data</a:t>
            </a:r>
          </a:p>
          <a:p>
            <a:r>
              <a:rPr lang="en-US" dirty="0">
                <a:solidFill>
                  <a:schemeClr val="bg1"/>
                </a:solidFill>
              </a:rPr>
              <a:t>Reports</a:t>
            </a:r>
          </a:p>
          <a:p>
            <a:r>
              <a:rPr lang="en-US" dirty="0">
                <a:solidFill>
                  <a:schemeClr val="bg1"/>
                </a:solidFill>
              </a:rPr>
              <a:t>Analysis</a:t>
            </a:r>
          </a:p>
        </p:txBody>
      </p:sp>
      <p:cxnSp>
        <p:nvCxnSpPr>
          <p:cNvPr id="15" name="Straight Connector 14">
            <a:extLst>
              <a:ext uri="{FF2B5EF4-FFF2-40B4-BE49-F238E27FC236}">
                <a16:creationId xmlns:a16="http://schemas.microsoft.com/office/drawing/2014/main" id="{ADCB14CF-BDAE-4503-AA2D-BF7080C2126C}"/>
              </a:ext>
            </a:extLst>
          </p:cNvPr>
          <p:cNvCxnSpPr>
            <a:cxnSpLocks/>
          </p:cNvCxnSpPr>
          <p:nvPr/>
        </p:nvCxnSpPr>
        <p:spPr>
          <a:xfrm>
            <a:off x="1840570" y="3314877"/>
            <a:ext cx="6846230" cy="0"/>
          </a:xfrm>
          <a:prstGeom prst="line">
            <a:avLst/>
          </a:prstGeom>
          <a:ln w="76200">
            <a:solidFill>
              <a:srgbClr val="8D2F0A"/>
            </a:solidFill>
            <a:prstDash val="dash"/>
          </a:ln>
        </p:spPr>
        <p:style>
          <a:lnRef idx="1">
            <a:schemeClr val="accent1"/>
          </a:lnRef>
          <a:fillRef idx="0">
            <a:schemeClr val="accent1"/>
          </a:fillRef>
          <a:effectRef idx="0">
            <a:schemeClr val="accent1"/>
          </a:effectRef>
          <a:fontRef idx="minor">
            <a:schemeClr val="tx1"/>
          </a:fontRef>
        </p:style>
      </p:cxnSp>
      <p:pic>
        <p:nvPicPr>
          <p:cNvPr id="2050" name="Picture 2" descr="How to Avoid Becoming a Victim of Inadequate Firewall Protection">
            <a:extLst>
              <a:ext uri="{FF2B5EF4-FFF2-40B4-BE49-F238E27FC236}">
                <a16:creationId xmlns:a16="http://schemas.microsoft.com/office/drawing/2014/main" id="{7851F5E1-DE0A-46D5-B26F-6C0522D0A3B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952" b="89881" l="9967" r="89701">
                        <a14:foregroundMark x1="43522" y1="10119" x2="43522" y2="10119"/>
                        <a14:foregroundMark x1="36213" y1="5952" x2="70432" y2="8929"/>
                      </a14:backgroundRemoval>
                    </a14:imgEffect>
                  </a14:imgLayer>
                </a14:imgProps>
              </a:ext>
              <a:ext uri="{28A0092B-C50C-407E-A947-70E740481C1C}">
                <a14:useLocalDpi xmlns:a14="http://schemas.microsoft.com/office/drawing/2010/main" val="0"/>
              </a:ext>
            </a:extLst>
          </a:blip>
          <a:srcRect/>
          <a:stretch>
            <a:fillRect/>
          </a:stretch>
        </p:blipFill>
        <p:spPr bwMode="auto">
          <a:xfrm>
            <a:off x="888071" y="2783250"/>
            <a:ext cx="1904999" cy="106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4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Rounded Corners 4104">
            <a:extLst>
              <a:ext uri="{FF2B5EF4-FFF2-40B4-BE49-F238E27FC236}">
                <a16:creationId xmlns:a16="http://schemas.microsoft.com/office/drawing/2014/main" id="{0F9D7CE2-763D-4D8F-9DC7-A9F74A707C50}"/>
              </a:ext>
            </a:extLst>
          </p:cNvPr>
          <p:cNvSpPr/>
          <p:nvPr/>
        </p:nvSpPr>
        <p:spPr>
          <a:xfrm>
            <a:off x="152400" y="330588"/>
            <a:ext cx="8839200" cy="6172154"/>
          </a:xfrm>
          <a:prstGeom prst="roundRect">
            <a:avLst>
              <a:gd name="adj" fmla="val 823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1CCE7BD-DDB5-4DD3-8074-1961519D7CE0}"/>
              </a:ext>
            </a:extLst>
          </p:cNvPr>
          <p:cNvGrpSpPr/>
          <p:nvPr/>
        </p:nvGrpSpPr>
        <p:grpSpPr>
          <a:xfrm>
            <a:off x="369578" y="4114800"/>
            <a:ext cx="8525415" cy="26742888"/>
            <a:chOff x="298601" y="-9768842"/>
            <a:chExt cx="8525415" cy="26742888"/>
          </a:xfrm>
        </p:grpSpPr>
        <p:grpSp>
          <p:nvGrpSpPr>
            <p:cNvPr id="30" name="Group 29">
              <a:extLst>
                <a:ext uri="{FF2B5EF4-FFF2-40B4-BE49-F238E27FC236}">
                  <a16:creationId xmlns:a16="http://schemas.microsoft.com/office/drawing/2014/main" id="{5DD14FFF-1A34-4B4A-A960-5EFFF34F4F8D}"/>
                </a:ext>
              </a:extLst>
            </p:cNvPr>
            <p:cNvGrpSpPr/>
            <p:nvPr/>
          </p:nvGrpSpPr>
          <p:grpSpPr>
            <a:xfrm>
              <a:off x="323301" y="2665131"/>
              <a:ext cx="6331688" cy="1167839"/>
              <a:chOff x="334187" y="1115731"/>
              <a:chExt cx="6331688" cy="1167839"/>
            </a:xfrm>
          </p:grpSpPr>
          <p:sp>
            <p:nvSpPr>
              <p:cNvPr id="31" name="Speech Bubble: Rectangle with Corners Rounded 30">
                <a:extLst>
                  <a:ext uri="{FF2B5EF4-FFF2-40B4-BE49-F238E27FC236}">
                    <a16:creationId xmlns:a16="http://schemas.microsoft.com/office/drawing/2014/main" id="{BF52D30E-1C5F-478E-9483-861C66EC23E4}"/>
                  </a:ext>
                </a:extLst>
              </p:cNvPr>
              <p:cNvSpPr/>
              <p:nvPr/>
            </p:nvSpPr>
            <p:spPr>
              <a:xfrm>
                <a:off x="2498687" y="1390467"/>
                <a:ext cx="4167188" cy="731936"/>
              </a:xfrm>
              <a:prstGeom prst="wedgeRoundRectCallout">
                <a:avLst>
                  <a:gd name="adj1" fmla="val -73809"/>
                  <a:gd name="adj2" fmla="val -915"/>
                  <a:gd name="adj3" fmla="val 16667"/>
                </a:avLst>
              </a:prstGeom>
              <a:solidFill>
                <a:srgbClr val="7DC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I couldn’t agree more!</a:t>
                </a:r>
              </a:p>
            </p:txBody>
          </p:sp>
          <p:pic>
            <p:nvPicPr>
              <p:cNvPr id="32" name="Picture 31">
                <a:extLst>
                  <a:ext uri="{FF2B5EF4-FFF2-40B4-BE49-F238E27FC236}">
                    <a16:creationId xmlns:a16="http://schemas.microsoft.com/office/drawing/2014/main" id="{E115CC65-BB69-4D4A-9FE1-0B162F2390E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661" b="86614" l="10000" r="90000">
                            <a14:foregroundMark x1="61154" y1="83858" x2="61154" y2="83858"/>
                            <a14:foregroundMark x1="52308" y1="86614" x2="52308" y2="86614"/>
                            <a14:foregroundMark x1="50000" y1="8268" x2="50000" y2="8268"/>
                          </a14:backgroundRemoval>
                        </a14:imgEffect>
                      </a14:imgLayer>
                    </a14:imgProps>
                  </a:ext>
                </a:extLst>
              </a:blip>
              <a:srcRect b="9055"/>
              <a:stretch/>
            </p:blipFill>
            <p:spPr>
              <a:xfrm>
                <a:off x="334187" y="1115731"/>
                <a:ext cx="1314450" cy="1167839"/>
              </a:xfrm>
              <a:prstGeom prst="rect">
                <a:avLst/>
              </a:prstGeom>
            </p:spPr>
          </p:pic>
        </p:grpSp>
        <p:grpSp>
          <p:nvGrpSpPr>
            <p:cNvPr id="10" name="Group 9">
              <a:extLst>
                <a:ext uri="{FF2B5EF4-FFF2-40B4-BE49-F238E27FC236}">
                  <a16:creationId xmlns:a16="http://schemas.microsoft.com/office/drawing/2014/main" id="{60F089BB-2656-48A4-8F99-AD84958C30A1}"/>
                </a:ext>
              </a:extLst>
            </p:cNvPr>
            <p:cNvGrpSpPr/>
            <p:nvPr/>
          </p:nvGrpSpPr>
          <p:grpSpPr>
            <a:xfrm>
              <a:off x="2498687" y="1129724"/>
              <a:ext cx="6275929" cy="1495425"/>
              <a:chOff x="2498686" y="2235880"/>
              <a:chExt cx="6275929" cy="1495425"/>
            </a:xfrm>
          </p:grpSpPr>
          <p:sp>
            <p:nvSpPr>
              <p:cNvPr id="7" name="Speech Bubble: Rectangle with Corners Rounded 6">
                <a:extLst>
                  <a:ext uri="{FF2B5EF4-FFF2-40B4-BE49-F238E27FC236}">
                    <a16:creationId xmlns:a16="http://schemas.microsoft.com/office/drawing/2014/main" id="{77BEE66D-C15B-45B0-91EC-C56E118537C0}"/>
                  </a:ext>
                </a:extLst>
              </p:cNvPr>
              <p:cNvSpPr/>
              <p:nvPr/>
            </p:nvSpPr>
            <p:spPr>
              <a:xfrm>
                <a:off x="2498686" y="2526391"/>
                <a:ext cx="4167188" cy="1204913"/>
              </a:xfrm>
              <a:prstGeom prst="wedgeRoundRectCallout">
                <a:avLst>
                  <a:gd name="adj1" fmla="val 70209"/>
                  <a:gd name="adj2" fmla="val -11640"/>
                  <a:gd name="adj3" fmla="val 16667"/>
                </a:avLst>
              </a:prstGeom>
              <a:solidFill>
                <a:srgbClr val="8C99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This database is really useful.  I’m glad that I made it a priority!  But you know what, it really should be online so others can use it.</a:t>
                </a:r>
              </a:p>
            </p:txBody>
          </p:sp>
          <p:pic>
            <p:nvPicPr>
              <p:cNvPr id="9" name="Picture 8" descr="A person in a suit&#10;&#10;Description automatically generated with low confidence">
                <a:extLst>
                  <a:ext uri="{FF2B5EF4-FFF2-40B4-BE49-F238E27FC236}">
                    <a16:creationId xmlns:a16="http://schemas.microsoft.com/office/drawing/2014/main" id="{8B476CCB-F100-44D4-8A15-3E373CDD6B2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355390" y="2235880"/>
                <a:ext cx="1419225" cy="1495425"/>
              </a:xfrm>
              <a:prstGeom prst="rect">
                <a:avLst/>
              </a:prstGeom>
            </p:spPr>
          </p:pic>
        </p:grpSp>
        <p:grpSp>
          <p:nvGrpSpPr>
            <p:cNvPr id="13" name="Group 12">
              <a:extLst>
                <a:ext uri="{FF2B5EF4-FFF2-40B4-BE49-F238E27FC236}">
                  <a16:creationId xmlns:a16="http://schemas.microsoft.com/office/drawing/2014/main" id="{4232FB39-0083-4AAB-BEE8-C602BD8F8A0A}"/>
                </a:ext>
              </a:extLst>
            </p:cNvPr>
            <p:cNvGrpSpPr/>
            <p:nvPr/>
          </p:nvGrpSpPr>
          <p:grpSpPr>
            <a:xfrm>
              <a:off x="2548087" y="4073924"/>
              <a:ext cx="6085256" cy="991768"/>
              <a:chOff x="2498686" y="4102410"/>
              <a:chExt cx="6085256" cy="991768"/>
            </a:xfrm>
          </p:grpSpPr>
          <p:pic>
            <p:nvPicPr>
              <p:cNvPr id="2" name="Picture 1">
                <a:extLst>
                  <a:ext uri="{FF2B5EF4-FFF2-40B4-BE49-F238E27FC236}">
                    <a16:creationId xmlns:a16="http://schemas.microsoft.com/office/drawing/2014/main" id="{C3DE5475-B41F-4BA2-A06D-11A5D1DA337F}"/>
                  </a:ext>
                </a:extLst>
              </p:cNvPr>
              <p:cNvPicPr>
                <a:picLocks noChangeAspect="1"/>
              </p:cNvPicPr>
              <p:nvPr/>
            </p:nvPicPr>
            <p:blipFill rotWithShape="1">
              <a:blip r:embed="rId7"/>
              <a:srcRect l="3925" t="3713" r="1380" b="-6541"/>
              <a:stretch/>
            </p:blipFill>
            <p:spPr>
              <a:xfrm>
                <a:off x="7546064" y="4102410"/>
                <a:ext cx="1037878" cy="991768"/>
              </a:xfrm>
              <a:prstGeom prst="ellipse">
                <a:avLst/>
              </a:prstGeom>
            </p:spPr>
          </p:pic>
          <p:sp>
            <p:nvSpPr>
              <p:cNvPr id="11" name="Speech Bubble: Rectangle with Corners Rounded 10">
                <a:extLst>
                  <a:ext uri="{FF2B5EF4-FFF2-40B4-BE49-F238E27FC236}">
                    <a16:creationId xmlns:a16="http://schemas.microsoft.com/office/drawing/2014/main" id="{5C4FAA2D-AD19-473F-971D-B7C5609D5A85}"/>
                  </a:ext>
                </a:extLst>
              </p:cNvPr>
              <p:cNvSpPr/>
              <p:nvPr/>
            </p:nvSpPr>
            <p:spPr>
              <a:xfrm>
                <a:off x="2498686" y="4141094"/>
                <a:ext cx="4167188" cy="914400"/>
              </a:xfrm>
              <a:prstGeom prst="wedgeRoundRectCallout">
                <a:avLst>
                  <a:gd name="adj1" fmla="val 69941"/>
                  <a:gd name="adj2" fmla="val -7013"/>
                  <a:gd name="adj3" fmla="val 16667"/>
                </a:avLst>
              </a:prstGeom>
              <a:solidFill>
                <a:srgbClr val="9D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 problem.  It’ll cost a bucketload of money and take just three years to get done.</a:t>
                </a:r>
              </a:p>
            </p:txBody>
          </p:sp>
        </p:grpSp>
        <p:grpSp>
          <p:nvGrpSpPr>
            <p:cNvPr id="4" name="Group 3">
              <a:extLst>
                <a:ext uri="{FF2B5EF4-FFF2-40B4-BE49-F238E27FC236}">
                  <a16:creationId xmlns:a16="http://schemas.microsoft.com/office/drawing/2014/main" id="{C46E286D-5373-4AC6-9A13-8517F19214D2}"/>
                </a:ext>
              </a:extLst>
            </p:cNvPr>
            <p:cNvGrpSpPr/>
            <p:nvPr/>
          </p:nvGrpSpPr>
          <p:grpSpPr>
            <a:xfrm>
              <a:off x="344373" y="6894540"/>
              <a:ext cx="6373457" cy="1167839"/>
              <a:chOff x="-4688491" y="4874897"/>
              <a:chExt cx="6373457" cy="1167839"/>
            </a:xfrm>
          </p:grpSpPr>
          <p:grpSp>
            <p:nvGrpSpPr>
              <p:cNvPr id="15" name="Group 14">
                <a:extLst>
                  <a:ext uri="{FF2B5EF4-FFF2-40B4-BE49-F238E27FC236}">
                    <a16:creationId xmlns:a16="http://schemas.microsoft.com/office/drawing/2014/main" id="{815CE5B2-E2D9-4ADB-9F5B-6703E8E52DE7}"/>
                  </a:ext>
                </a:extLst>
              </p:cNvPr>
              <p:cNvGrpSpPr/>
              <p:nvPr/>
            </p:nvGrpSpPr>
            <p:grpSpPr>
              <a:xfrm>
                <a:off x="-4688491" y="4874897"/>
                <a:ext cx="6331688" cy="1167839"/>
                <a:chOff x="334187" y="1263748"/>
                <a:chExt cx="6331688" cy="1167839"/>
              </a:xfrm>
            </p:grpSpPr>
            <p:sp>
              <p:nvSpPr>
                <p:cNvPr id="16" name="Speech Bubble: Rectangle with Corners Rounded 15">
                  <a:extLst>
                    <a:ext uri="{FF2B5EF4-FFF2-40B4-BE49-F238E27FC236}">
                      <a16:creationId xmlns:a16="http://schemas.microsoft.com/office/drawing/2014/main" id="{BAECF68E-1F39-406E-850B-EB52DB56C764}"/>
                    </a:ext>
                  </a:extLst>
                </p:cNvPr>
                <p:cNvSpPr/>
                <p:nvPr/>
              </p:nvSpPr>
              <p:spPr>
                <a:xfrm>
                  <a:off x="2498687" y="1390467"/>
                  <a:ext cx="4167188" cy="1021780"/>
                </a:xfrm>
                <a:prstGeom prst="wedgeRoundRectCallout">
                  <a:avLst>
                    <a:gd name="adj1" fmla="val -73809"/>
                    <a:gd name="adj2" fmla="val -915"/>
                    <a:gd name="adj3" fmla="val 16667"/>
                  </a:avLst>
                </a:prstGeom>
                <a:solidFill>
                  <a:srgbClr val="7DC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pic>
              <p:nvPicPr>
                <p:cNvPr id="17" name="Picture 16">
                  <a:extLst>
                    <a:ext uri="{FF2B5EF4-FFF2-40B4-BE49-F238E27FC236}">
                      <a16:creationId xmlns:a16="http://schemas.microsoft.com/office/drawing/2014/main" id="{0B6748CA-D5F8-42E7-913B-0544BEA84A3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661" b="86614" l="10000" r="90000">
                              <a14:foregroundMark x1="61154" y1="83858" x2="61154" y2="83858"/>
                              <a14:foregroundMark x1="52308" y1="86614" x2="52308" y2="86614"/>
                              <a14:foregroundMark x1="50000" y1="8268" x2="50000" y2="8268"/>
                            </a14:backgroundRemoval>
                          </a14:imgEffect>
                        </a14:imgLayer>
                      </a14:imgProps>
                    </a:ext>
                  </a:extLst>
                </a:blip>
                <a:srcRect b="9055"/>
                <a:stretch/>
              </p:blipFill>
              <p:spPr>
                <a:xfrm>
                  <a:off x="334187" y="1263748"/>
                  <a:ext cx="1314450" cy="1167839"/>
                </a:xfrm>
                <a:prstGeom prst="rect">
                  <a:avLst/>
                </a:prstGeom>
              </p:spPr>
            </p:pic>
          </p:grpSp>
          <p:pic>
            <p:nvPicPr>
              <p:cNvPr id="4098" name="Picture 2" descr="2,301 Head In Hands Illustrations &amp; Clip Art - iStock">
                <a:extLst>
                  <a:ext uri="{FF2B5EF4-FFF2-40B4-BE49-F238E27FC236}">
                    <a16:creationId xmlns:a16="http://schemas.microsoft.com/office/drawing/2014/main" id="{BEBC11EB-F6FD-4AAE-9DFE-2CC6C4F679D3}"/>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3186" y="5020956"/>
                <a:ext cx="1021780" cy="10217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666A34FF-30CB-4C26-9A52-2043951E0C15}"/>
                </a:ext>
              </a:extLst>
            </p:cNvPr>
            <p:cNvGrpSpPr/>
            <p:nvPr/>
          </p:nvGrpSpPr>
          <p:grpSpPr>
            <a:xfrm>
              <a:off x="2523387" y="5389172"/>
              <a:ext cx="6300629" cy="1495425"/>
              <a:chOff x="2498686" y="2393387"/>
              <a:chExt cx="6300629" cy="1495425"/>
            </a:xfrm>
          </p:grpSpPr>
          <p:sp>
            <p:nvSpPr>
              <p:cNvPr id="25" name="Speech Bubble: Rectangle with Corners Rounded 24">
                <a:extLst>
                  <a:ext uri="{FF2B5EF4-FFF2-40B4-BE49-F238E27FC236}">
                    <a16:creationId xmlns:a16="http://schemas.microsoft.com/office/drawing/2014/main" id="{6BF03463-230E-4785-991D-91D709A61B86}"/>
                  </a:ext>
                </a:extLst>
              </p:cNvPr>
              <p:cNvSpPr/>
              <p:nvPr/>
            </p:nvSpPr>
            <p:spPr>
              <a:xfrm>
                <a:off x="2498686" y="2526391"/>
                <a:ext cx="4167188" cy="1204913"/>
              </a:xfrm>
              <a:prstGeom prst="wedgeRoundRectCallout">
                <a:avLst>
                  <a:gd name="adj1" fmla="val 70209"/>
                  <a:gd name="adj2" fmla="val -11640"/>
                  <a:gd name="adj3" fmla="val 16667"/>
                </a:avLst>
              </a:prstGeom>
              <a:solidFill>
                <a:srgbClr val="8C99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can’t live without this.  Spend three bucketloads and get it to me in a year.</a:t>
                </a:r>
              </a:p>
            </p:txBody>
          </p:sp>
          <p:pic>
            <p:nvPicPr>
              <p:cNvPr id="29" name="Picture 28" descr="A person in a suit&#10;&#10;Description automatically generated with low confidence">
                <a:extLst>
                  <a:ext uri="{FF2B5EF4-FFF2-40B4-BE49-F238E27FC236}">
                    <a16:creationId xmlns:a16="http://schemas.microsoft.com/office/drawing/2014/main" id="{84D0D884-9B28-4E16-BF53-A00F6726800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380090" y="2393387"/>
                <a:ext cx="1419225" cy="1495425"/>
              </a:xfrm>
              <a:prstGeom prst="rect">
                <a:avLst/>
              </a:prstGeom>
            </p:spPr>
          </p:pic>
        </p:grpSp>
        <p:grpSp>
          <p:nvGrpSpPr>
            <p:cNvPr id="33" name="Group 32">
              <a:extLst>
                <a:ext uri="{FF2B5EF4-FFF2-40B4-BE49-F238E27FC236}">
                  <a16:creationId xmlns:a16="http://schemas.microsoft.com/office/drawing/2014/main" id="{E52ED655-5B63-4742-9B33-B5EF34865AC1}"/>
                </a:ext>
              </a:extLst>
            </p:cNvPr>
            <p:cNvGrpSpPr/>
            <p:nvPr/>
          </p:nvGrpSpPr>
          <p:grpSpPr>
            <a:xfrm>
              <a:off x="2508873" y="8414573"/>
              <a:ext cx="6058496" cy="1167838"/>
              <a:chOff x="2498686" y="4141094"/>
              <a:chExt cx="6058496" cy="1167838"/>
            </a:xfrm>
          </p:grpSpPr>
          <p:pic>
            <p:nvPicPr>
              <p:cNvPr id="34" name="Picture 33">
                <a:extLst>
                  <a:ext uri="{FF2B5EF4-FFF2-40B4-BE49-F238E27FC236}">
                    <a16:creationId xmlns:a16="http://schemas.microsoft.com/office/drawing/2014/main" id="{4136BFEA-5D32-4073-B0F5-884776BDB236}"/>
                  </a:ext>
                </a:extLst>
              </p:cNvPr>
              <p:cNvPicPr>
                <a:picLocks noChangeAspect="1"/>
              </p:cNvPicPr>
              <p:nvPr/>
            </p:nvPicPr>
            <p:blipFill rotWithShape="1">
              <a:blip r:embed="rId7"/>
              <a:srcRect l="3925" t="3713" r="1380" b="-6541"/>
              <a:stretch/>
            </p:blipFill>
            <p:spPr>
              <a:xfrm>
                <a:off x="7519304" y="4264050"/>
                <a:ext cx="1037878" cy="991768"/>
              </a:xfrm>
              <a:prstGeom prst="ellipse">
                <a:avLst/>
              </a:prstGeom>
            </p:spPr>
          </p:pic>
          <p:sp>
            <p:nvSpPr>
              <p:cNvPr id="35" name="Speech Bubble: Rectangle with Corners Rounded 34">
                <a:extLst>
                  <a:ext uri="{FF2B5EF4-FFF2-40B4-BE49-F238E27FC236}">
                    <a16:creationId xmlns:a16="http://schemas.microsoft.com/office/drawing/2014/main" id="{CF4BEB2E-283E-4BB8-AF62-C82FABCA5670}"/>
                  </a:ext>
                </a:extLst>
              </p:cNvPr>
              <p:cNvSpPr/>
              <p:nvPr/>
            </p:nvSpPr>
            <p:spPr>
              <a:xfrm>
                <a:off x="2498686" y="4141094"/>
                <a:ext cx="4167188" cy="1167838"/>
              </a:xfrm>
              <a:prstGeom prst="wedgeRoundRectCallout">
                <a:avLst>
                  <a:gd name="adj1" fmla="val 69941"/>
                  <a:gd name="adj2" fmla="val -7013"/>
                  <a:gd name="adj3" fmla="val 16667"/>
                </a:avLst>
              </a:prstGeom>
              <a:solidFill>
                <a:srgbClr val="9D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Wait, this is an Access database?  Why did you set it up this way?  These should be separate tables.  Everything is a string data type?  ARGGGGGHHH.</a:t>
                </a:r>
              </a:p>
            </p:txBody>
          </p:sp>
        </p:grpSp>
        <p:grpSp>
          <p:nvGrpSpPr>
            <p:cNvPr id="37" name="Group 36">
              <a:extLst>
                <a:ext uri="{FF2B5EF4-FFF2-40B4-BE49-F238E27FC236}">
                  <a16:creationId xmlns:a16="http://schemas.microsoft.com/office/drawing/2014/main" id="{9E9D8078-DD5B-45D8-9D6C-5C2AB93900F3}"/>
                </a:ext>
              </a:extLst>
            </p:cNvPr>
            <p:cNvGrpSpPr/>
            <p:nvPr/>
          </p:nvGrpSpPr>
          <p:grpSpPr>
            <a:xfrm>
              <a:off x="386142" y="9777291"/>
              <a:ext cx="6331688" cy="1335289"/>
              <a:chOff x="334187" y="1263748"/>
              <a:chExt cx="6331688" cy="1335289"/>
            </a:xfrm>
          </p:grpSpPr>
          <p:sp>
            <p:nvSpPr>
              <p:cNvPr id="39" name="Speech Bubble: Rectangle with Corners Rounded 38">
                <a:extLst>
                  <a:ext uri="{FF2B5EF4-FFF2-40B4-BE49-F238E27FC236}">
                    <a16:creationId xmlns:a16="http://schemas.microsoft.com/office/drawing/2014/main" id="{D4E37D80-BF4C-4299-8D14-1E583F070660}"/>
                  </a:ext>
                </a:extLst>
              </p:cNvPr>
              <p:cNvSpPr/>
              <p:nvPr/>
            </p:nvSpPr>
            <p:spPr>
              <a:xfrm>
                <a:off x="2498687" y="1390466"/>
                <a:ext cx="4167188" cy="1208571"/>
              </a:xfrm>
              <a:prstGeom prst="wedgeRoundRectCallout">
                <a:avLst>
                  <a:gd name="adj1" fmla="val -73809"/>
                  <a:gd name="adj2" fmla="val -915"/>
                  <a:gd name="adj3" fmla="val 16667"/>
                </a:avLst>
              </a:prstGeom>
              <a:solidFill>
                <a:srgbClr val="7DC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What?  Well, I did the best I could.  Would be nice if we had a department of people whose job was to help with these types of things.</a:t>
                </a:r>
              </a:p>
            </p:txBody>
          </p:sp>
          <p:pic>
            <p:nvPicPr>
              <p:cNvPr id="40" name="Picture 39">
                <a:extLst>
                  <a:ext uri="{FF2B5EF4-FFF2-40B4-BE49-F238E27FC236}">
                    <a16:creationId xmlns:a16="http://schemas.microsoft.com/office/drawing/2014/main" id="{680674CD-4A11-4A99-842B-3052879B04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661" b="86614" l="10000" r="90000">
                            <a14:foregroundMark x1="61154" y1="83858" x2="61154" y2="83858"/>
                            <a14:foregroundMark x1="52308" y1="86614" x2="52308" y2="86614"/>
                            <a14:foregroundMark x1="50000" y1="8268" x2="50000" y2="8268"/>
                          </a14:backgroundRemoval>
                        </a14:imgEffect>
                      </a14:imgLayer>
                    </a14:imgProps>
                  </a:ext>
                </a:extLst>
              </a:blip>
              <a:srcRect b="9055"/>
              <a:stretch/>
            </p:blipFill>
            <p:spPr>
              <a:xfrm>
                <a:off x="334187" y="1263748"/>
                <a:ext cx="1314450" cy="1167839"/>
              </a:xfrm>
              <a:prstGeom prst="rect">
                <a:avLst/>
              </a:prstGeom>
            </p:spPr>
          </p:pic>
        </p:grpSp>
        <p:grpSp>
          <p:nvGrpSpPr>
            <p:cNvPr id="41" name="Group 40">
              <a:extLst>
                <a:ext uri="{FF2B5EF4-FFF2-40B4-BE49-F238E27FC236}">
                  <a16:creationId xmlns:a16="http://schemas.microsoft.com/office/drawing/2014/main" id="{C6127C49-24BD-484A-85CD-D27C9C1A798F}"/>
                </a:ext>
              </a:extLst>
            </p:cNvPr>
            <p:cNvGrpSpPr/>
            <p:nvPr/>
          </p:nvGrpSpPr>
          <p:grpSpPr>
            <a:xfrm>
              <a:off x="2508873" y="11339737"/>
              <a:ext cx="6085256" cy="1030452"/>
              <a:chOff x="2498686" y="4102410"/>
              <a:chExt cx="6085256" cy="1030452"/>
            </a:xfrm>
          </p:grpSpPr>
          <p:pic>
            <p:nvPicPr>
              <p:cNvPr id="42" name="Picture 41">
                <a:extLst>
                  <a:ext uri="{FF2B5EF4-FFF2-40B4-BE49-F238E27FC236}">
                    <a16:creationId xmlns:a16="http://schemas.microsoft.com/office/drawing/2014/main" id="{E6A735DF-35E5-4421-9EC7-917433F2D2C9}"/>
                  </a:ext>
                </a:extLst>
              </p:cNvPr>
              <p:cNvPicPr>
                <a:picLocks noChangeAspect="1"/>
              </p:cNvPicPr>
              <p:nvPr/>
            </p:nvPicPr>
            <p:blipFill rotWithShape="1">
              <a:blip r:embed="rId7"/>
              <a:srcRect l="3925" t="3713" r="1380" b="-6541"/>
              <a:stretch/>
            </p:blipFill>
            <p:spPr>
              <a:xfrm>
                <a:off x="7546064" y="4102410"/>
                <a:ext cx="1037878" cy="991768"/>
              </a:xfrm>
              <a:prstGeom prst="ellipse">
                <a:avLst/>
              </a:prstGeom>
            </p:spPr>
          </p:pic>
          <p:sp>
            <p:nvSpPr>
              <p:cNvPr id="43" name="Speech Bubble: Rectangle with Corners Rounded 42">
                <a:extLst>
                  <a:ext uri="{FF2B5EF4-FFF2-40B4-BE49-F238E27FC236}">
                    <a16:creationId xmlns:a16="http://schemas.microsoft.com/office/drawing/2014/main" id="{4AE60B5C-A997-4706-84A9-4A42F6A84E89}"/>
                  </a:ext>
                </a:extLst>
              </p:cNvPr>
              <p:cNvSpPr/>
              <p:nvPr/>
            </p:nvSpPr>
            <p:spPr>
              <a:xfrm>
                <a:off x="2498686" y="4141094"/>
                <a:ext cx="4167188" cy="991768"/>
              </a:xfrm>
              <a:prstGeom prst="wedgeRoundRectCallout">
                <a:avLst>
                  <a:gd name="adj1" fmla="val 69941"/>
                  <a:gd name="adj2" fmla="val -7013"/>
                  <a:gd name="adj3" fmla="val 16667"/>
                </a:avLst>
              </a:prstGeom>
              <a:solidFill>
                <a:srgbClr val="9D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We’ll have to start from scratch and do this the right way.</a:t>
                </a:r>
              </a:p>
            </p:txBody>
          </p:sp>
        </p:grpSp>
        <p:grpSp>
          <p:nvGrpSpPr>
            <p:cNvPr id="44" name="Group 43">
              <a:extLst>
                <a:ext uri="{FF2B5EF4-FFF2-40B4-BE49-F238E27FC236}">
                  <a16:creationId xmlns:a16="http://schemas.microsoft.com/office/drawing/2014/main" id="{6A9A4405-BB88-477D-A401-C73F661E48B5}"/>
                </a:ext>
              </a:extLst>
            </p:cNvPr>
            <p:cNvGrpSpPr/>
            <p:nvPr/>
          </p:nvGrpSpPr>
          <p:grpSpPr>
            <a:xfrm>
              <a:off x="323301" y="12670390"/>
              <a:ext cx="6331688" cy="1335289"/>
              <a:chOff x="334187" y="1263748"/>
              <a:chExt cx="6331688" cy="1335289"/>
            </a:xfrm>
          </p:grpSpPr>
          <p:sp>
            <p:nvSpPr>
              <p:cNvPr id="45" name="Speech Bubble: Rectangle with Corners Rounded 44">
                <a:extLst>
                  <a:ext uri="{FF2B5EF4-FFF2-40B4-BE49-F238E27FC236}">
                    <a16:creationId xmlns:a16="http://schemas.microsoft.com/office/drawing/2014/main" id="{BEC9BF93-5E55-4404-9726-F690B6205168}"/>
                  </a:ext>
                </a:extLst>
              </p:cNvPr>
              <p:cNvSpPr/>
              <p:nvPr/>
            </p:nvSpPr>
            <p:spPr>
              <a:xfrm>
                <a:off x="2498687" y="1390466"/>
                <a:ext cx="4167188" cy="1208571"/>
              </a:xfrm>
              <a:prstGeom prst="wedgeRoundRectCallout">
                <a:avLst>
                  <a:gd name="adj1" fmla="val -73809"/>
                  <a:gd name="adj2" fmla="val -915"/>
                  <a:gd name="adj3" fmla="val 16667"/>
                </a:avLst>
              </a:prstGeom>
              <a:solidFill>
                <a:srgbClr val="7DC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Will it have all my past data?</a:t>
                </a:r>
              </a:p>
            </p:txBody>
          </p:sp>
          <p:pic>
            <p:nvPicPr>
              <p:cNvPr id="46" name="Picture 45">
                <a:extLst>
                  <a:ext uri="{FF2B5EF4-FFF2-40B4-BE49-F238E27FC236}">
                    <a16:creationId xmlns:a16="http://schemas.microsoft.com/office/drawing/2014/main" id="{37944BB8-C80E-49F2-81E6-FA23F0828B6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661" b="86614" l="10000" r="90000">
                            <a14:foregroundMark x1="61154" y1="83858" x2="61154" y2="83858"/>
                            <a14:foregroundMark x1="52308" y1="86614" x2="52308" y2="86614"/>
                            <a14:foregroundMark x1="50000" y1="8268" x2="50000" y2="8268"/>
                          </a14:backgroundRemoval>
                        </a14:imgEffect>
                      </a14:imgLayer>
                    </a14:imgProps>
                  </a:ext>
                </a:extLst>
              </a:blip>
              <a:srcRect b="9055"/>
              <a:stretch/>
            </p:blipFill>
            <p:spPr>
              <a:xfrm>
                <a:off x="334187" y="1263748"/>
                <a:ext cx="1314450" cy="1167839"/>
              </a:xfrm>
              <a:prstGeom prst="rect">
                <a:avLst/>
              </a:prstGeom>
            </p:spPr>
          </p:pic>
        </p:grpSp>
        <p:grpSp>
          <p:nvGrpSpPr>
            <p:cNvPr id="47" name="Group 46">
              <a:extLst>
                <a:ext uri="{FF2B5EF4-FFF2-40B4-BE49-F238E27FC236}">
                  <a16:creationId xmlns:a16="http://schemas.microsoft.com/office/drawing/2014/main" id="{BBBE8766-FD9E-4DA1-B985-455170CA200C}"/>
                </a:ext>
              </a:extLst>
            </p:cNvPr>
            <p:cNvGrpSpPr/>
            <p:nvPr/>
          </p:nvGrpSpPr>
          <p:grpSpPr>
            <a:xfrm>
              <a:off x="2523387" y="14284682"/>
              <a:ext cx="6085256" cy="1206522"/>
              <a:chOff x="2498686" y="4102410"/>
              <a:chExt cx="6085256" cy="1206522"/>
            </a:xfrm>
          </p:grpSpPr>
          <p:pic>
            <p:nvPicPr>
              <p:cNvPr id="48" name="Picture 47">
                <a:extLst>
                  <a:ext uri="{FF2B5EF4-FFF2-40B4-BE49-F238E27FC236}">
                    <a16:creationId xmlns:a16="http://schemas.microsoft.com/office/drawing/2014/main" id="{571FF12C-16A4-4C42-BF4F-02AA9980E71E}"/>
                  </a:ext>
                </a:extLst>
              </p:cNvPr>
              <p:cNvPicPr>
                <a:picLocks noChangeAspect="1"/>
              </p:cNvPicPr>
              <p:nvPr/>
            </p:nvPicPr>
            <p:blipFill rotWithShape="1">
              <a:blip r:embed="rId7"/>
              <a:srcRect l="3925" t="3713" r="1380" b="-6541"/>
              <a:stretch/>
            </p:blipFill>
            <p:spPr>
              <a:xfrm>
                <a:off x="7546064" y="4102410"/>
                <a:ext cx="1037878" cy="991768"/>
              </a:xfrm>
              <a:prstGeom prst="ellipse">
                <a:avLst/>
              </a:prstGeom>
            </p:spPr>
          </p:pic>
          <p:sp>
            <p:nvSpPr>
              <p:cNvPr id="49" name="Speech Bubble: Rectangle with Corners Rounded 48">
                <a:extLst>
                  <a:ext uri="{FF2B5EF4-FFF2-40B4-BE49-F238E27FC236}">
                    <a16:creationId xmlns:a16="http://schemas.microsoft.com/office/drawing/2014/main" id="{38F86D29-D3F2-4422-9956-5879B8EDF19C}"/>
                  </a:ext>
                </a:extLst>
              </p:cNvPr>
              <p:cNvSpPr/>
              <p:nvPr/>
            </p:nvSpPr>
            <p:spPr>
              <a:xfrm>
                <a:off x="2498686" y="4141094"/>
                <a:ext cx="4167188" cy="1167838"/>
              </a:xfrm>
              <a:prstGeom prst="wedgeRoundRectCallout">
                <a:avLst>
                  <a:gd name="adj1" fmla="val 69941"/>
                  <a:gd name="adj2" fmla="val -7013"/>
                  <a:gd name="adj3" fmla="val 16667"/>
                </a:avLst>
              </a:prstGeom>
              <a:solidFill>
                <a:srgbClr val="9D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 that’s impossible. You really should have talked to us about this. </a:t>
                </a:r>
              </a:p>
            </p:txBody>
          </p:sp>
        </p:grpSp>
        <p:grpSp>
          <p:nvGrpSpPr>
            <p:cNvPr id="3" name="Group 2">
              <a:extLst>
                <a:ext uri="{FF2B5EF4-FFF2-40B4-BE49-F238E27FC236}">
                  <a16:creationId xmlns:a16="http://schemas.microsoft.com/office/drawing/2014/main" id="{98B36C3C-B90C-4B98-B023-BD849DA8F9BE}"/>
                </a:ext>
              </a:extLst>
            </p:cNvPr>
            <p:cNvGrpSpPr/>
            <p:nvPr/>
          </p:nvGrpSpPr>
          <p:grpSpPr>
            <a:xfrm>
              <a:off x="405192" y="15638757"/>
              <a:ext cx="6331688" cy="1335289"/>
              <a:chOff x="405192" y="15638757"/>
              <a:chExt cx="6331688" cy="1335289"/>
            </a:xfrm>
          </p:grpSpPr>
          <p:grpSp>
            <p:nvGrpSpPr>
              <p:cNvPr id="53" name="Group 52">
                <a:extLst>
                  <a:ext uri="{FF2B5EF4-FFF2-40B4-BE49-F238E27FC236}">
                    <a16:creationId xmlns:a16="http://schemas.microsoft.com/office/drawing/2014/main" id="{BE7EA0F4-3536-4862-935B-7E3825C93F38}"/>
                  </a:ext>
                </a:extLst>
              </p:cNvPr>
              <p:cNvGrpSpPr/>
              <p:nvPr/>
            </p:nvGrpSpPr>
            <p:grpSpPr>
              <a:xfrm>
                <a:off x="405192" y="15638757"/>
                <a:ext cx="6331688" cy="1335289"/>
                <a:chOff x="265011" y="1362743"/>
                <a:chExt cx="6331688" cy="1335289"/>
              </a:xfrm>
            </p:grpSpPr>
            <p:sp>
              <p:nvSpPr>
                <p:cNvPr id="54" name="Speech Bubble: Rectangle with Corners Rounded 53">
                  <a:extLst>
                    <a:ext uri="{FF2B5EF4-FFF2-40B4-BE49-F238E27FC236}">
                      <a16:creationId xmlns:a16="http://schemas.microsoft.com/office/drawing/2014/main" id="{F006A0B8-5A4E-4D32-AEA0-26625E552681}"/>
                    </a:ext>
                  </a:extLst>
                </p:cNvPr>
                <p:cNvSpPr/>
                <p:nvPr/>
              </p:nvSpPr>
              <p:spPr>
                <a:xfrm>
                  <a:off x="2429511" y="1489461"/>
                  <a:ext cx="4167188" cy="1208571"/>
                </a:xfrm>
                <a:prstGeom prst="wedgeRoundRectCallout">
                  <a:avLst>
                    <a:gd name="adj1" fmla="val -73809"/>
                    <a:gd name="adj2" fmla="val -915"/>
                    <a:gd name="adj3" fmla="val 16667"/>
                  </a:avLst>
                </a:prstGeom>
                <a:solidFill>
                  <a:srgbClr val="7DC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pic>
              <p:nvPicPr>
                <p:cNvPr id="55" name="Picture 54">
                  <a:extLst>
                    <a:ext uri="{FF2B5EF4-FFF2-40B4-BE49-F238E27FC236}">
                      <a16:creationId xmlns:a16="http://schemas.microsoft.com/office/drawing/2014/main" id="{CA9A3D85-5DDE-4E2F-B7EA-1F6191EE4D2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661" b="86614" l="10000" r="90000">
                              <a14:foregroundMark x1="61154" y1="83858" x2="61154" y2="83858"/>
                              <a14:foregroundMark x1="52308" y1="86614" x2="52308" y2="86614"/>
                              <a14:foregroundMark x1="50000" y1="8268" x2="50000" y2="8268"/>
                            </a14:backgroundRemoval>
                          </a14:imgEffect>
                        </a14:imgLayer>
                      </a14:imgProps>
                    </a:ext>
                  </a:extLst>
                </a:blip>
                <a:srcRect b="9055"/>
                <a:stretch/>
              </p:blipFill>
              <p:spPr>
                <a:xfrm>
                  <a:off x="265011" y="1362743"/>
                  <a:ext cx="1314450" cy="1167839"/>
                </a:xfrm>
                <a:prstGeom prst="rect">
                  <a:avLst/>
                </a:prstGeom>
              </p:spPr>
            </p:pic>
          </p:grpSp>
          <p:pic>
            <p:nvPicPr>
              <p:cNvPr id="4100" name="Picture 4" descr="Cartoon Emoticon Crying Stock Illustration - Download Image Now - Emoticon,  Crying, Shouting - iStock">
                <a:extLst>
                  <a:ext uri="{FF2B5EF4-FFF2-40B4-BE49-F238E27FC236}">
                    <a16:creationId xmlns:a16="http://schemas.microsoft.com/office/drawing/2014/main" id="{B6664487-75BA-4D39-94C6-89746B583089}"/>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125" b="98317" l="3125" r="97356">
                            <a14:foregroundMark x1="21394" y1="12981" x2="13221" y2="59615"/>
                            <a14:foregroundMark x1="13221" y1="59615" x2="18750" y2="77404"/>
                            <a14:foregroundMark x1="18750" y1="77404" x2="29808" y2="88942"/>
                            <a14:foregroundMark x1="29808" y1="88942" x2="43510" y2="89904"/>
                            <a14:foregroundMark x1="43510" y1="89904" x2="58173" y2="89183"/>
                            <a14:foregroundMark x1="58173" y1="89183" x2="58894" y2="88702"/>
                            <a14:foregroundMark x1="70192" y1="76923" x2="78846" y2="62981"/>
                            <a14:foregroundMark x1="78846" y1="62981" x2="80769" y2="36779"/>
                            <a14:foregroundMark x1="80769" y1="36779" x2="77404" y2="21394"/>
                            <a14:foregroundMark x1="77404" y1="21394" x2="61538" y2="5048"/>
                            <a14:foregroundMark x1="61538" y1="5048" x2="43510" y2="3365"/>
                            <a14:foregroundMark x1="43510" y1="3365" x2="37981" y2="5288"/>
                            <a14:foregroundMark x1="87260" y1="32692" x2="86538" y2="69712"/>
                            <a14:foregroundMark x1="86538" y1="69712" x2="74038" y2="86058"/>
                            <a14:foregroundMark x1="74038" y1="86058" x2="58173" y2="94231"/>
                            <a14:foregroundMark x1="6731" y1="32212" x2="9135" y2="56971"/>
                            <a14:foregroundMark x1="9135" y1="56971" x2="5769" y2="43750"/>
                            <a14:foregroundMark x1="3125" y1="56250" x2="3125" y2="56250"/>
                            <a14:foregroundMark x1="3125" y1="50000" x2="3846" y2="48077"/>
                            <a14:foregroundMark x1="91346" y1="55769" x2="91346" y2="55769"/>
                            <a14:foregroundMark x1="91346" y1="49519" x2="92067" y2="46875"/>
                            <a14:foregroundMark x1="91827" y1="39183" x2="91827" y2="36779"/>
                            <a14:foregroundMark x1="97596" y1="47356" x2="97596" y2="48798"/>
                            <a14:foregroundMark x1="93269" y1="60096" x2="93269" y2="60096"/>
                            <a14:foregroundMark x1="47115" y1="98317" x2="47115" y2="98317"/>
                          </a14:backgroundRemoval>
                        </a14:imgEffect>
                      </a14:imgLayer>
                    </a14:imgProps>
                  </a:ext>
                  <a:ext uri="{28A0092B-C50C-407E-A947-70E740481C1C}">
                    <a14:useLocalDpi xmlns:a14="http://schemas.microsoft.com/office/drawing/2010/main" val="0"/>
                  </a:ext>
                </a:extLst>
              </a:blip>
              <a:srcRect/>
              <a:stretch>
                <a:fillRect/>
              </a:stretch>
            </p:blipFill>
            <p:spPr bwMode="auto">
              <a:xfrm>
                <a:off x="3236536" y="15936191"/>
                <a:ext cx="834555" cy="8345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58 EMOJIS ideas | emoji, nfl emojis, emoticons emojis">
                <a:extLst>
                  <a:ext uri="{FF2B5EF4-FFF2-40B4-BE49-F238E27FC236}">
                    <a16:creationId xmlns:a16="http://schemas.microsoft.com/office/drawing/2014/main" id="{0F5A9A12-13CD-446E-BD3B-F8E8991CCF73}"/>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667" b="96167" l="1429" r="96250">
                            <a14:foregroundMark x1="8571" y1="39000" x2="6786" y2="65000"/>
                            <a14:foregroundMark x1="6786" y1="65000" x2="10536" y2="77833"/>
                            <a14:foregroundMark x1="51964" y1="91333" x2="78214" y2="78333"/>
                            <a14:foregroundMark x1="78214" y1="78333" x2="92500" y2="55333"/>
                            <a14:foregroundMark x1="92500" y1="55333" x2="93571" y2="49667"/>
                            <a14:foregroundMark x1="96250" y1="65167" x2="80714" y2="85167"/>
                            <a14:foregroundMark x1="42143" y1="94833" x2="60357" y2="96167"/>
                            <a14:foregroundMark x1="60357" y1="96167" x2="65179" y2="93833"/>
                            <a14:foregroundMark x1="2679" y1="52667" x2="1607" y2="62167"/>
                            <a14:foregroundMark x1="35893" y1="7000" x2="32321" y2="8833"/>
                            <a14:foregroundMark x1="63929" y1="6500" x2="68571" y2="11333"/>
                            <a14:foregroundMark x1="36964" y1="1667" x2="36429" y2="9500"/>
                            <a14:foregroundMark x1="59286" y1="2167" x2="63036" y2="10833"/>
                            <a14:foregroundMark x1="63036" y1="10833" x2="69821" y2="10500"/>
                            <a14:foregroundMark x1="25000" y1="10833" x2="25000" y2="10833"/>
                            <a14:foregroundMark x1="30893" y1="33667" x2="58393" y2="43667"/>
                            <a14:foregroundMark x1="65536" y1="29333" x2="38393" y2="56167"/>
                            <a14:foregroundMark x1="38393" y1="56167" x2="36964" y2="57000"/>
                            <a14:foregroundMark x1="21786" y1="38500" x2="64286" y2="47667"/>
                            <a14:foregroundMark x1="64286" y1="47667" x2="64643" y2="47833"/>
                            <a14:foregroundMark x1="77500" y1="36667" x2="75893" y2="66500"/>
                          </a14:backgroundRemoval>
                        </a14:imgEffect>
                      </a14:imgLayer>
                    </a14:imgProps>
                  </a:ext>
                  <a:ext uri="{28A0092B-C50C-407E-A947-70E740481C1C}">
                    <a14:useLocalDpi xmlns:a14="http://schemas.microsoft.com/office/drawing/2010/main" val="0"/>
                  </a:ext>
                </a:extLst>
              </a:blip>
              <a:srcRect/>
              <a:stretch>
                <a:fillRect/>
              </a:stretch>
            </p:blipFill>
            <p:spPr bwMode="auto">
              <a:xfrm>
                <a:off x="4176962" y="15859586"/>
                <a:ext cx="921913" cy="98776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Emoji Loudly Crying Face 3D model">
                <a:extLst>
                  <a:ext uri="{FF2B5EF4-FFF2-40B4-BE49-F238E27FC236}">
                    <a16:creationId xmlns:a16="http://schemas.microsoft.com/office/drawing/2014/main" id="{292A9D5A-F18A-407B-84DB-05B0CB375AF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204746" y="15779837"/>
                <a:ext cx="1147262" cy="1147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8658C62F-EC71-4138-8124-122363E596C2}"/>
                </a:ext>
              </a:extLst>
            </p:cNvPr>
            <p:cNvGrpSpPr/>
            <p:nvPr/>
          </p:nvGrpSpPr>
          <p:grpSpPr>
            <a:xfrm>
              <a:off x="298601" y="-9768842"/>
              <a:ext cx="6331688" cy="1167839"/>
              <a:chOff x="273901" y="411346"/>
              <a:chExt cx="6331688" cy="1167839"/>
            </a:xfrm>
          </p:grpSpPr>
          <p:sp>
            <p:nvSpPr>
              <p:cNvPr id="51" name="Speech Bubble: Rectangle with Corners Rounded 50">
                <a:extLst>
                  <a:ext uri="{FF2B5EF4-FFF2-40B4-BE49-F238E27FC236}">
                    <a16:creationId xmlns:a16="http://schemas.microsoft.com/office/drawing/2014/main" id="{2BAC5FE0-28B7-4B1F-929D-863683CF7830}"/>
                  </a:ext>
                </a:extLst>
              </p:cNvPr>
              <p:cNvSpPr/>
              <p:nvPr/>
            </p:nvSpPr>
            <p:spPr>
              <a:xfrm>
                <a:off x="2438401" y="538065"/>
                <a:ext cx="4167188" cy="914400"/>
              </a:xfrm>
              <a:prstGeom prst="wedgeRoundRectCallout">
                <a:avLst>
                  <a:gd name="adj1" fmla="val -73809"/>
                  <a:gd name="adj2" fmla="val -915"/>
                  <a:gd name="adj3" fmla="val 16667"/>
                </a:avLst>
              </a:prstGeom>
              <a:solidFill>
                <a:srgbClr val="7DC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Can I get you to develop a database?  It will save me a ton of time, be</a:t>
                </a:r>
              </a:p>
              <a:p>
                <a:pPr algn="r"/>
                <a:r>
                  <a:rPr lang="en-US" dirty="0">
                    <a:solidFill>
                      <a:schemeClr val="tx1"/>
                    </a:solidFill>
                  </a:rPr>
                  <a:t> much easier, and do more.</a:t>
                </a:r>
              </a:p>
            </p:txBody>
          </p:sp>
          <p:pic>
            <p:nvPicPr>
              <p:cNvPr id="52" name="Picture 51">
                <a:extLst>
                  <a:ext uri="{FF2B5EF4-FFF2-40B4-BE49-F238E27FC236}">
                    <a16:creationId xmlns:a16="http://schemas.microsoft.com/office/drawing/2014/main" id="{EDB61CC1-A57A-4DC4-B359-C780431F218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661" b="86614" l="10000" r="90000">
                            <a14:foregroundMark x1="61154" y1="83858" x2="61154" y2="83858"/>
                            <a14:foregroundMark x1="52308" y1="86614" x2="52308" y2="86614"/>
                            <a14:foregroundMark x1="50000" y1="8268" x2="50000" y2="8268"/>
                          </a14:backgroundRemoval>
                        </a14:imgEffect>
                      </a14:imgLayer>
                    </a14:imgProps>
                  </a:ext>
                </a:extLst>
              </a:blip>
              <a:srcRect b="9055"/>
              <a:stretch/>
            </p:blipFill>
            <p:spPr>
              <a:xfrm>
                <a:off x="273901" y="411346"/>
                <a:ext cx="1314450" cy="1167839"/>
              </a:xfrm>
              <a:prstGeom prst="rect">
                <a:avLst/>
              </a:prstGeom>
            </p:spPr>
          </p:pic>
        </p:grpSp>
        <p:grpSp>
          <p:nvGrpSpPr>
            <p:cNvPr id="56" name="Group 55">
              <a:extLst>
                <a:ext uri="{FF2B5EF4-FFF2-40B4-BE49-F238E27FC236}">
                  <a16:creationId xmlns:a16="http://schemas.microsoft.com/office/drawing/2014/main" id="{D07A9638-FCCD-4823-876C-88366C05E4C4}"/>
                </a:ext>
              </a:extLst>
            </p:cNvPr>
            <p:cNvGrpSpPr/>
            <p:nvPr/>
          </p:nvGrpSpPr>
          <p:grpSpPr>
            <a:xfrm>
              <a:off x="2463101" y="-7163629"/>
              <a:ext cx="6275929" cy="1495425"/>
              <a:chOff x="2438400" y="1383478"/>
              <a:chExt cx="6275929" cy="1495425"/>
            </a:xfrm>
          </p:grpSpPr>
          <p:sp>
            <p:nvSpPr>
              <p:cNvPr id="57" name="Speech Bubble: Rectangle with Corners Rounded 56">
                <a:extLst>
                  <a:ext uri="{FF2B5EF4-FFF2-40B4-BE49-F238E27FC236}">
                    <a16:creationId xmlns:a16="http://schemas.microsoft.com/office/drawing/2014/main" id="{73B8D265-0382-44ED-89CD-97F336E064E2}"/>
                  </a:ext>
                </a:extLst>
              </p:cNvPr>
              <p:cNvSpPr/>
              <p:nvPr/>
            </p:nvSpPr>
            <p:spPr>
              <a:xfrm>
                <a:off x="2438400" y="1673989"/>
                <a:ext cx="4167188" cy="1204913"/>
              </a:xfrm>
              <a:prstGeom prst="wedgeRoundRectCallout">
                <a:avLst>
                  <a:gd name="adj1" fmla="val 70209"/>
                  <a:gd name="adj2" fmla="val -11640"/>
                  <a:gd name="adj3" fmla="val 16667"/>
                </a:avLst>
              </a:prstGeom>
              <a:solidFill>
                <a:srgbClr val="8C99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Forget it, we don’t have the resources.  Just keep doing it like you always have.  Oh, I also have something else I want you to do for me. </a:t>
                </a:r>
              </a:p>
            </p:txBody>
          </p:sp>
          <p:pic>
            <p:nvPicPr>
              <p:cNvPr id="58" name="Picture 57" descr="A person in a suit&#10;&#10;Description automatically generated with low confidence">
                <a:extLst>
                  <a:ext uri="{FF2B5EF4-FFF2-40B4-BE49-F238E27FC236}">
                    <a16:creationId xmlns:a16="http://schemas.microsoft.com/office/drawing/2014/main" id="{C8FC6616-E80A-47E5-8632-9288FFD7D49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95104" y="1383478"/>
                <a:ext cx="1419225" cy="1495425"/>
              </a:xfrm>
              <a:prstGeom prst="rect">
                <a:avLst/>
              </a:prstGeom>
            </p:spPr>
          </p:pic>
        </p:grpSp>
        <p:grpSp>
          <p:nvGrpSpPr>
            <p:cNvPr id="59" name="Group 58">
              <a:extLst>
                <a:ext uri="{FF2B5EF4-FFF2-40B4-BE49-F238E27FC236}">
                  <a16:creationId xmlns:a16="http://schemas.microsoft.com/office/drawing/2014/main" id="{81F63F5B-9A41-4823-BEFD-0DC36DCD42CF}"/>
                </a:ext>
              </a:extLst>
            </p:cNvPr>
            <p:cNvGrpSpPr/>
            <p:nvPr/>
          </p:nvGrpSpPr>
          <p:grpSpPr>
            <a:xfrm>
              <a:off x="2477969" y="-8309314"/>
              <a:ext cx="6085256" cy="991768"/>
              <a:chOff x="2438400" y="3250008"/>
              <a:chExt cx="6085256" cy="991768"/>
            </a:xfrm>
          </p:grpSpPr>
          <p:pic>
            <p:nvPicPr>
              <p:cNvPr id="60" name="Picture 59">
                <a:extLst>
                  <a:ext uri="{FF2B5EF4-FFF2-40B4-BE49-F238E27FC236}">
                    <a16:creationId xmlns:a16="http://schemas.microsoft.com/office/drawing/2014/main" id="{182FE516-2BCD-42B8-9ECC-766E821368BB}"/>
                  </a:ext>
                </a:extLst>
              </p:cNvPr>
              <p:cNvPicPr>
                <a:picLocks noChangeAspect="1"/>
              </p:cNvPicPr>
              <p:nvPr/>
            </p:nvPicPr>
            <p:blipFill rotWithShape="1">
              <a:blip r:embed="rId7"/>
              <a:srcRect l="3925" t="3713" r="1380" b="-6541"/>
              <a:stretch/>
            </p:blipFill>
            <p:spPr>
              <a:xfrm>
                <a:off x="7485778" y="3250008"/>
                <a:ext cx="1037878" cy="991768"/>
              </a:xfrm>
              <a:prstGeom prst="ellipse">
                <a:avLst/>
              </a:prstGeom>
            </p:spPr>
          </p:pic>
          <p:sp>
            <p:nvSpPr>
              <p:cNvPr id="61" name="Speech Bubble: Rectangle with Corners Rounded 60">
                <a:extLst>
                  <a:ext uri="{FF2B5EF4-FFF2-40B4-BE49-F238E27FC236}">
                    <a16:creationId xmlns:a16="http://schemas.microsoft.com/office/drawing/2014/main" id="{8B218B2A-C56B-4FC6-9B9F-1724A061584B}"/>
                  </a:ext>
                </a:extLst>
              </p:cNvPr>
              <p:cNvSpPr/>
              <p:nvPr/>
            </p:nvSpPr>
            <p:spPr>
              <a:xfrm>
                <a:off x="2438400" y="3288692"/>
                <a:ext cx="4167188" cy="914400"/>
              </a:xfrm>
              <a:prstGeom prst="wedgeRoundRectCallout">
                <a:avLst>
                  <a:gd name="adj1" fmla="val 69941"/>
                  <a:gd name="adj2" fmla="val -7013"/>
                  <a:gd name="adj3" fmla="val 16667"/>
                </a:avLst>
              </a:prstGeom>
              <a:solidFill>
                <a:srgbClr val="9D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 problem.  It’ll cost a bucketload of money and take just three years to get done.</a:t>
                </a:r>
              </a:p>
            </p:txBody>
          </p:sp>
        </p:grpSp>
        <p:grpSp>
          <p:nvGrpSpPr>
            <p:cNvPr id="62" name="Group 61">
              <a:extLst>
                <a:ext uri="{FF2B5EF4-FFF2-40B4-BE49-F238E27FC236}">
                  <a16:creationId xmlns:a16="http://schemas.microsoft.com/office/drawing/2014/main" id="{AFC88C3F-5B9C-4F99-9278-15BBE7B85D19}"/>
                </a:ext>
              </a:extLst>
            </p:cNvPr>
            <p:cNvGrpSpPr/>
            <p:nvPr/>
          </p:nvGrpSpPr>
          <p:grpSpPr>
            <a:xfrm>
              <a:off x="313469" y="-5303388"/>
              <a:ext cx="6331688" cy="1294557"/>
              <a:chOff x="273901" y="411346"/>
              <a:chExt cx="6331688" cy="1294557"/>
            </a:xfrm>
          </p:grpSpPr>
          <p:sp>
            <p:nvSpPr>
              <p:cNvPr id="63" name="Speech Bubble: Rectangle with Corners Rounded 62">
                <a:extLst>
                  <a:ext uri="{FF2B5EF4-FFF2-40B4-BE49-F238E27FC236}">
                    <a16:creationId xmlns:a16="http://schemas.microsoft.com/office/drawing/2014/main" id="{03D38AF8-991B-4D17-B1A0-872FE568D544}"/>
                  </a:ext>
                </a:extLst>
              </p:cNvPr>
              <p:cNvSpPr/>
              <p:nvPr/>
            </p:nvSpPr>
            <p:spPr>
              <a:xfrm>
                <a:off x="2438401" y="538064"/>
                <a:ext cx="4167188" cy="1167839"/>
              </a:xfrm>
              <a:prstGeom prst="wedgeRoundRectCallout">
                <a:avLst>
                  <a:gd name="adj1" fmla="val -73809"/>
                  <a:gd name="adj2" fmla="val -915"/>
                  <a:gd name="adj3" fmla="val 16667"/>
                </a:avLst>
              </a:prstGeom>
              <a:solidFill>
                <a:srgbClr val="7DC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Fine, but I still have to find a way to get all this done.  Access looks easy enough.  Is that a good choice?</a:t>
                </a:r>
              </a:p>
            </p:txBody>
          </p:sp>
          <p:pic>
            <p:nvPicPr>
              <p:cNvPr id="64" name="Picture 63">
                <a:extLst>
                  <a:ext uri="{FF2B5EF4-FFF2-40B4-BE49-F238E27FC236}">
                    <a16:creationId xmlns:a16="http://schemas.microsoft.com/office/drawing/2014/main" id="{F5601314-C7F2-4531-9588-2D061E4EE28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661" b="86614" l="10000" r="90000">
                            <a14:foregroundMark x1="61154" y1="83858" x2="61154" y2="83858"/>
                            <a14:foregroundMark x1="52308" y1="86614" x2="52308" y2="86614"/>
                            <a14:foregroundMark x1="50000" y1="8268" x2="50000" y2="8268"/>
                          </a14:backgroundRemoval>
                        </a14:imgEffect>
                      </a14:imgLayer>
                    </a14:imgProps>
                  </a:ext>
                </a:extLst>
              </a:blip>
              <a:srcRect b="9055"/>
              <a:stretch/>
            </p:blipFill>
            <p:spPr>
              <a:xfrm>
                <a:off x="273901" y="411346"/>
                <a:ext cx="1314450" cy="1167839"/>
              </a:xfrm>
              <a:prstGeom prst="rect">
                <a:avLst/>
              </a:prstGeom>
            </p:spPr>
          </p:pic>
        </p:grpSp>
        <p:grpSp>
          <p:nvGrpSpPr>
            <p:cNvPr id="65" name="Group 64">
              <a:extLst>
                <a:ext uri="{FF2B5EF4-FFF2-40B4-BE49-F238E27FC236}">
                  <a16:creationId xmlns:a16="http://schemas.microsoft.com/office/drawing/2014/main" id="{A9BE5EB0-D77C-4ACF-9B63-1B704D4C90A6}"/>
                </a:ext>
              </a:extLst>
            </p:cNvPr>
            <p:cNvGrpSpPr/>
            <p:nvPr/>
          </p:nvGrpSpPr>
          <p:grpSpPr>
            <a:xfrm>
              <a:off x="2477969" y="-3727637"/>
              <a:ext cx="6085256" cy="991768"/>
              <a:chOff x="2438400" y="3250008"/>
              <a:chExt cx="6085256" cy="991768"/>
            </a:xfrm>
          </p:grpSpPr>
          <p:pic>
            <p:nvPicPr>
              <p:cNvPr id="66" name="Picture 65">
                <a:extLst>
                  <a:ext uri="{FF2B5EF4-FFF2-40B4-BE49-F238E27FC236}">
                    <a16:creationId xmlns:a16="http://schemas.microsoft.com/office/drawing/2014/main" id="{6F6AC228-9C8F-4DD1-8EDB-41E879C29504}"/>
                  </a:ext>
                </a:extLst>
              </p:cNvPr>
              <p:cNvPicPr>
                <a:picLocks noChangeAspect="1"/>
              </p:cNvPicPr>
              <p:nvPr/>
            </p:nvPicPr>
            <p:blipFill rotWithShape="1">
              <a:blip r:embed="rId7"/>
              <a:srcRect l="3925" t="3713" r="1380" b="-6541"/>
              <a:stretch/>
            </p:blipFill>
            <p:spPr>
              <a:xfrm>
                <a:off x="7485778" y="3250008"/>
                <a:ext cx="1037878" cy="991768"/>
              </a:xfrm>
              <a:prstGeom prst="ellipse">
                <a:avLst/>
              </a:prstGeom>
            </p:spPr>
          </p:pic>
          <p:sp>
            <p:nvSpPr>
              <p:cNvPr id="67" name="Speech Bubble: Rectangle with Corners Rounded 66">
                <a:extLst>
                  <a:ext uri="{FF2B5EF4-FFF2-40B4-BE49-F238E27FC236}">
                    <a16:creationId xmlns:a16="http://schemas.microsoft.com/office/drawing/2014/main" id="{35554047-0D68-49D3-A7E2-F8946AF31996}"/>
                  </a:ext>
                </a:extLst>
              </p:cNvPr>
              <p:cNvSpPr/>
              <p:nvPr/>
            </p:nvSpPr>
            <p:spPr>
              <a:xfrm>
                <a:off x="2438400" y="3288692"/>
                <a:ext cx="4167188" cy="914400"/>
              </a:xfrm>
              <a:prstGeom prst="wedgeRoundRectCallout">
                <a:avLst>
                  <a:gd name="adj1" fmla="val 69941"/>
                  <a:gd name="adj2" fmla="val -7013"/>
                  <a:gd name="adj3" fmla="val 16667"/>
                </a:avLst>
              </a:prstGeom>
              <a:solidFill>
                <a:srgbClr val="9D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Not my problem.  Stop bothering me.</a:t>
                </a:r>
              </a:p>
            </p:txBody>
          </p:sp>
        </p:grpSp>
        <p:grpSp>
          <p:nvGrpSpPr>
            <p:cNvPr id="68" name="Group 67">
              <a:extLst>
                <a:ext uri="{FF2B5EF4-FFF2-40B4-BE49-F238E27FC236}">
                  <a16:creationId xmlns:a16="http://schemas.microsoft.com/office/drawing/2014/main" id="{B7BAC8CC-62ED-429D-9A21-AAB388AD9207}"/>
                </a:ext>
              </a:extLst>
            </p:cNvPr>
            <p:cNvGrpSpPr/>
            <p:nvPr/>
          </p:nvGrpSpPr>
          <p:grpSpPr>
            <a:xfrm>
              <a:off x="2463101" y="-2597979"/>
              <a:ext cx="6275929" cy="1495425"/>
              <a:chOff x="2438400" y="1560052"/>
              <a:chExt cx="6275929" cy="1495425"/>
            </a:xfrm>
          </p:grpSpPr>
          <p:sp>
            <p:nvSpPr>
              <p:cNvPr id="69" name="Speech Bubble: Rectangle with Corners Rounded 68">
                <a:extLst>
                  <a:ext uri="{FF2B5EF4-FFF2-40B4-BE49-F238E27FC236}">
                    <a16:creationId xmlns:a16="http://schemas.microsoft.com/office/drawing/2014/main" id="{29A4B7B7-C079-486D-9DB6-83FD2DB2D175}"/>
                  </a:ext>
                </a:extLst>
              </p:cNvPr>
              <p:cNvSpPr/>
              <p:nvPr/>
            </p:nvSpPr>
            <p:spPr>
              <a:xfrm>
                <a:off x="2438400" y="1850563"/>
                <a:ext cx="4167188" cy="903221"/>
              </a:xfrm>
              <a:prstGeom prst="wedgeRoundRectCallout">
                <a:avLst>
                  <a:gd name="adj1" fmla="val 70209"/>
                  <a:gd name="adj2" fmla="val -11640"/>
                  <a:gd name="adj3" fmla="val 16667"/>
                </a:avLst>
              </a:prstGeom>
              <a:solidFill>
                <a:srgbClr val="8C99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TLDR</a:t>
                </a:r>
              </a:p>
            </p:txBody>
          </p:sp>
          <p:pic>
            <p:nvPicPr>
              <p:cNvPr id="70" name="Picture 69" descr="A person in a suit&#10;&#10;Description automatically generated with low confidence">
                <a:extLst>
                  <a:ext uri="{FF2B5EF4-FFF2-40B4-BE49-F238E27FC236}">
                    <a16:creationId xmlns:a16="http://schemas.microsoft.com/office/drawing/2014/main" id="{D018CC49-6624-401D-BA09-FC1AF974EAD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95104" y="1560052"/>
                <a:ext cx="1419225" cy="1495425"/>
              </a:xfrm>
              <a:prstGeom prst="rect">
                <a:avLst/>
              </a:prstGeom>
            </p:spPr>
          </p:pic>
        </p:grpSp>
        <p:grpSp>
          <p:nvGrpSpPr>
            <p:cNvPr id="71" name="Group 70">
              <a:extLst>
                <a:ext uri="{FF2B5EF4-FFF2-40B4-BE49-F238E27FC236}">
                  <a16:creationId xmlns:a16="http://schemas.microsoft.com/office/drawing/2014/main" id="{BF024EA3-01E9-4383-858D-13DB5DA9DE7F}"/>
                </a:ext>
              </a:extLst>
            </p:cNvPr>
            <p:cNvGrpSpPr/>
            <p:nvPr/>
          </p:nvGrpSpPr>
          <p:grpSpPr>
            <a:xfrm>
              <a:off x="323301" y="-1068385"/>
              <a:ext cx="6331688" cy="2322001"/>
              <a:chOff x="273901" y="411346"/>
              <a:chExt cx="6331688" cy="2322001"/>
            </a:xfrm>
          </p:grpSpPr>
          <p:sp>
            <p:nvSpPr>
              <p:cNvPr id="72" name="Speech Bubble: Rectangle with Corners Rounded 71">
                <a:extLst>
                  <a:ext uri="{FF2B5EF4-FFF2-40B4-BE49-F238E27FC236}">
                    <a16:creationId xmlns:a16="http://schemas.microsoft.com/office/drawing/2014/main" id="{56AF022B-48C8-48D0-A11B-523C157AF81E}"/>
                  </a:ext>
                </a:extLst>
              </p:cNvPr>
              <p:cNvSpPr/>
              <p:nvPr/>
            </p:nvSpPr>
            <p:spPr>
              <a:xfrm>
                <a:off x="2438401" y="538065"/>
                <a:ext cx="4167188" cy="1014332"/>
              </a:xfrm>
              <a:prstGeom prst="wedgeRoundRectCallout">
                <a:avLst>
                  <a:gd name="adj1" fmla="val -73809"/>
                  <a:gd name="adj2" fmla="val -915"/>
                  <a:gd name="adj3" fmla="val 16667"/>
                </a:avLst>
              </a:prstGeom>
              <a:solidFill>
                <a:srgbClr val="7DC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Guess I’ll do it myself!</a:t>
                </a:r>
              </a:p>
            </p:txBody>
          </p:sp>
          <p:pic>
            <p:nvPicPr>
              <p:cNvPr id="73" name="Picture 72">
                <a:extLst>
                  <a:ext uri="{FF2B5EF4-FFF2-40B4-BE49-F238E27FC236}">
                    <a16:creationId xmlns:a16="http://schemas.microsoft.com/office/drawing/2014/main" id="{0953CED9-E56E-46A8-B3DD-3210961BDB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661" b="86614" l="10000" r="90000">
                            <a14:foregroundMark x1="61154" y1="83858" x2="61154" y2="83858"/>
                            <a14:foregroundMark x1="52308" y1="86614" x2="52308" y2="86614"/>
                            <a14:foregroundMark x1="50000" y1="8268" x2="50000" y2="8268"/>
                          </a14:backgroundRemoval>
                        </a14:imgEffect>
                      </a14:imgLayer>
                    </a14:imgProps>
                  </a:ext>
                </a:extLst>
              </a:blip>
              <a:srcRect b="9055"/>
              <a:stretch/>
            </p:blipFill>
            <p:spPr>
              <a:xfrm>
                <a:off x="273901" y="411346"/>
                <a:ext cx="1314450" cy="1167839"/>
              </a:xfrm>
              <a:prstGeom prst="rect">
                <a:avLst/>
              </a:prstGeom>
            </p:spPr>
          </p:pic>
          <p:sp>
            <p:nvSpPr>
              <p:cNvPr id="81" name="Rectangle: Rounded Corners 80">
                <a:extLst>
                  <a:ext uri="{FF2B5EF4-FFF2-40B4-BE49-F238E27FC236}">
                    <a16:creationId xmlns:a16="http://schemas.microsoft.com/office/drawing/2014/main" id="{1D61A657-D0C4-47B8-AD63-C1895DDC49E1}"/>
                  </a:ext>
                </a:extLst>
              </p:cNvPr>
              <p:cNvSpPr/>
              <p:nvPr/>
            </p:nvSpPr>
            <p:spPr>
              <a:xfrm>
                <a:off x="2438401" y="1719015"/>
                <a:ext cx="3689622" cy="10143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2F6FB"/>
                    </a:solidFill>
                  </a:rPr>
                  <a:t>Three Years Later</a:t>
                </a:r>
              </a:p>
            </p:txBody>
          </p:sp>
          <p:pic>
            <p:nvPicPr>
              <p:cNvPr id="84" name="Picture 83" descr="Clock with solid fill">
                <a:extLst>
                  <a:ext uri="{FF2B5EF4-FFF2-40B4-BE49-F238E27FC236}">
                    <a16:creationId xmlns:a16="http://schemas.microsoft.com/office/drawing/2014/main" id="{ED367A34-EEE3-403C-B29C-950B28C81C2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5577" b="5577"/>
              <a:stretch/>
            </p:blipFill>
            <p:spPr>
              <a:xfrm>
                <a:off x="3237262" y="1837288"/>
                <a:ext cx="816616" cy="725532"/>
              </a:xfrm>
              <a:prstGeom prst="rect">
                <a:avLst/>
              </a:prstGeom>
            </p:spPr>
          </p:pic>
        </p:grpSp>
      </p:grpSp>
      <p:sp>
        <p:nvSpPr>
          <p:cNvPr id="93" name="Rectangle 92">
            <a:extLst>
              <a:ext uri="{FF2B5EF4-FFF2-40B4-BE49-F238E27FC236}">
                <a16:creationId xmlns:a16="http://schemas.microsoft.com/office/drawing/2014/main" id="{2AC6BE85-C951-4871-B224-A2FE1C637CEE}"/>
              </a:ext>
            </a:extLst>
          </p:cNvPr>
          <p:cNvSpPr/>
          <p:nvPr/>
        </p:nvSpPr>
        <p:spPr>
          <a:xfrm>
            <a:off x="-463801" y="5334820"/>
            <a:ext cx="9734780" cy="23796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9" name="Picture 4108">
            <a:extLst>
              <a:ext uri="{FF2B5EF4-FFF2-40B4-BE49-F238E27FC236}">
                <a16:creationId xmlns:a16="http://schemas.microsoft.com/office/drawing/2014/main" id="{CCFF8910-011F-4A2F-85CF-1DF1AE003F72}"/>
              </a:ext>
            </a:extLst>
          </p:cNvPr>
          <p:cNvPicPr>
            <a:picLocks noChangeAspect="1"/>
          </p:cNvPicPr>
          <p:nvPr/>
        </p:nvPicPr>
        <p:blipFill rotWithShape="1">
          <a:blip r:embed="rId18"/>
          <a:srcRect t="80220"/>
          <a:stretch/>
        </p:blipFill>
        <p:spPr>
          <a:xfrm>
            <a:off x="152017" y="5295325"/>
            <a:ext cx="8839966" cy="1221566"/>
          </a:xfrm>
          <a:prstGeom prst="rect">
            <a:avLst/>
          </a:prstGeom>
        </p:spPr>
      </p:pic>
      <p:grpSp>
        <p:nvGrpSpPr>
          <p:cNvPr id="4106" name="Group 4105">
            <a:extLst>
              <a:ext uri="{FF2B5EF4-FFF2-40B4-BE49-F238E27FC236}">
                <a16:creationId xmlns:a16="http://schemas.microsoft.com/office/drawing/2014/main" id="{4369EA16-1430-48FE-B720-F39B452B7334}"/>
              </a:ext>
            </a:extLst>
          </p:cNvPr>
          <p:cNvGrpSpPr/>
          <p:nvPr/>
        </p:nvGrpSpPr>
        <p:grpSpPr>
          <a:xfrm>
            <a:off x="647700" y="5723790"/>
            <a:ext cx="7848600" cy="617077"/>
            <a:chOff x="476169" y="5410200"/>
            <a:chExt cx="8146600" cy="617077"/>
          </a:xfrm>
        </p:grpSpPr>
        <p:sp>
          <p:nvSpPr>
            <p:cNvPr id="4097" name="Rectangle: Rounded Corners 4096">
              <a:extLst>
                <a:ext uri="{FF2B5EF4-FFF2-40B4-BE49-F238E27FC236}">
                  <a16:creationId xmlns:a16="http://schemas.microsoft.com/office/drawing/2014/main" id="{FA1C622B-78C4-4587-BF6B-00441F71B4B9}"/>
                </a:ext>
              </a:extLst>
            </p:cNvPr>
            <p:cNvSpPr/>
            <p:nvPr/>
          </p:nvSpPr>
          <p:spPr>
            <a:xfrm>
              <a:off x="476169" y="5410200"/>
              <a:ext cx="7372431" cy="6043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3" name="Group 4102">
              <a:extLst>
                <a:ext uri="{FF2B5EF4-FFF2-40B4-BE49-F238E27FC236}">
                  <a16:creationId xmlns:a16="http://schemas.microsoft.com/office/drawing/2014/main" id="{DEE9904C-4937-435E-89B0-438D8F9FA69C}"/>
                </a:ext>
              </a:extLst>
            </p:cNvPr>
            <p:cNvGrpSpPr/>
            <p:nvPr/>
          </p:nvGrpSpPr>
          <p:grpSpPr>
            <a:xfrm>
              <a:off x="8032138" y="5422900"/>
              <a:ext cx="590631" cy="604377"/>
              <a:chOff x="7560269" y="5410200"/>
              <a:chExt cx="590631" cy="604377"/>
            </a:xfrm>
          </p:grpSpPr>
          <p:sp>
            <p:nvSpPr>
              <p:cNvPr id="87" name="Rectangle: Rounded Corners 86">
                <a:extLst>
                  <a:ext uri="{FF2B5EF4-FFF2-40B4-BE49-F238E27FC236}">
                    <a16:creationId xmlns:a16="http://schemas.microsoft.com/office/drawing/2014/main" id="{F9C4239D-4277-4B3F-855B-9B92FEE06832}"/>
                  </a:ext>
                </a:extLst>
              </p:cNvPr>
              <p:cNvSpPr/>
              <p:nvPr/>
            </p:nvSpPr>
            <p:spPr>
              <a:xfrm>
                <a:off x="7560269" y="5410200"/>
                <a:ext cx="590631" cy="60437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1" name="Graphic 4100" descr="Play with solid fill">
                <a:extLst>
                  <a:ext uri="{FF2B5EF4-FFF2-40B4-BE49-F238E27FC236}">
                    <a16:creationId xmlns:a16="http://schemas.microsoft.com/office/drawing/2014/main" id="{3DFD5E30-727E-4715-BA38-0F0F0DE7B4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85014" y="5438505"/>
                <a:ext cx="553309" cy="553309"/>
              </a:xfrm>
              <a:prstGeom prst="rect">
                <a:avLst/>
              </a:prstGeom>
            </p:spPr>
          </p:pic>
        </p:grpSp>
      </p:grpSp>
      <p:sp>
        <p:nvSpPr>
          <p:cNvPr id="94" name="Rectangle 93">
            <a:extLst>
              <a:ext uri="{FF2B5EF4-FFF2-40B4-BE49-F238E27FC236}">
                <a16:creationId xmlns:a16="http://schemas.microsoft.com/office/drawing/2014/main" id="{A63E6BA1-83A4-4F76-831F-22CB21C00205}"/>
              </a:ext>
            </a:extLst>
          </p:cNvPr>
          <p:cNvSpPr/>
          <p:nvPr/>
        </p:nvSpPr>
        <p:spPr>
          <a:xfrm>
            <a:off x="-295390" y="-467812"/>
            <a:ext cx="9734780" cy="7802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85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48148E-6 L -0.0066 -0.21365 " pathEditMode="fixed" rAng="0" ptsTypes="AA">
                                      <p:cBhvr>
                                        <p:cTn id="6" dur="2000" fill="hold"/>
                                        <p:tgtEl>
                                          <p:spTgt spid="5"/>
                                        </p:tgtEl>
                                        <p:attrNameLst>
                                          <p:attrName>ppt_x</p:attrName>
                                          <p:attrName>ppt_y</p:attrName>
                                        </p:attrNameLst>
                                      </p:cBhvr>
                                      <p:rCtr x="-330" y="-10972"/>
                                    </p:animMotion>
                                  </p:childTnLst>
                                </p:cTn>
                              </p:par>
                            </p:childTnLst>
                          </p:cTn>
                        </p:par>
                        <p:par>
                          <p:cTn id="7" fill="hold">
                            <p:stCondLst>
                              <p:cond delay="2000"/>
                            </p:stCondLst>
                            <p:childTnLst>
                              <p:par>
                                <p:cTn id="8" presetID="42" presetClass="path" presetSubtype="0" accel="50000" decel="50000" fill="hold" nodeType="afterEffect">
                                  <p:stCondLst>
                                    <p:cond delay="3000"/>
                                  </p:stCondLst>
                                  <p:childTnLst>
                                    <p:animMotion origin="layout" path="M -0.0066 -0.21366 L 2.77778E-6 -0.44144 " pathEditMode="fixed" rAng="0" ptsTypes="AA">
                                      <p:cBhvr>
                                        <p:cTn id="9" dur="2000" fill="hold"/>
                                        <p:tgtEl>
                                          <p:spTgt spid="5"/>
                                        </p:tgtEl>
                                        <p:attrNameLst>
                                          <p:attrName>ppt_x</p:attrName>
                                          <p:attrName>ppt_y</p:attrName>
                                        </p:attrNameLst>
                                      </p:cBhvr>
                                      <p:rCtr x="330" y="-11389"/>
                                    </p:animMotion>
                                  </p:childTnLst>
                                </p:cTn>
                              </p:par>
                            </p:childTnLst>
                          </p:cTn>
                        </p:par>
                        <p:par>
                          <p:cTn id="10" fill="hold">
                            <p:stCondLst>
                              <p:cond delay="7000"/>
                            </p:stCondLst>
                            <p:childTnLst>
                              <p:par>
                                <p:cTn id="11" presetID="42" presetClass="path" presetSubtype="0" accel="50000" decel="50000" fill="hold" nodeType="afterEffect">
                                  <p:stCondLst>
                                    <p:cond delay="3000"/>
                                  </p:stCondLst>
                                  <p:childTnLst>
                                    <p:animMotion origin="layout" path="M 2.77778E-6 -0.44144 L 2.77778E-6 -0.68634 " pathEditMode="relative" rAng="0" ptsTypes="AA">
                                      <p:cBhvr>
                                        <p:cTn id="12" dur="2000" fill="hold"/>
                                        <p:tgtEl>
                                          <p:spTgt spid="5"/>
                                        </p:tgtEl>
                                        <p:attrNameLst>
                                          <p:attrName>ppt_x</p:attrName>
                                          <p:attrName>ppt_y</p:attrName>
                                        </p:attrNameLst>
                                      </p:cBhvr>
                                      <p:rCtr x="0" y="-12245"/>
                                    </p:animMotion>
                                  </p:childTnLst>
                                </p:cTn>
                              </p:par>
                            </p:childTnLst>
                          </p:cTn>
                        </p:par>
                        <p:par>
                          <p:cTn id="13" fill="hold">
                            <p:stCondLst>
                              <p:cond delay="12000"/>
                            </p:stCondLst>
                            <p:childTnLst>
                              <p:par>
                                <p:cTn id="14" presetID="42" presetClass="path" presetSubtype="0" accel="50000" decel="50000" fill="hold" nodeType="afterEffect">
                                  <p:stCondLst>
                                    <p:cond delay="3000"/>
                                  </p:stCondLst>
                                  <p:childTnLst>
                                    <p:animMotion origin="layout" path="M 2.77778E-6 -0.68634 L 2.77778E-6 -0.86458 " pathEditMode="relative" rAng="0" ptsTypes="AA">
                                      <p:cBhvr>
                                        <p:cTn id="15" dur="2000" fill="hold"/>
                                        <p:tgtEl>
                                          <p:spTgt spid="5"/>
                                        </p:tgtEl>
                                        <p:attrNameLst>
                                          <p:attrName>ppt_x</p:attrName>
                                          <p:attrName>ppt_y</p:attrName>
                                        </p:attrNameLst>
                                      </p:cBhvr>
                                      <p:rCtr x="0" y="-8912"/>
                                    </p:animMotion>
                                  </p:childTnLst>
                                </p:cTn>
                              </p:par>
                            </p:childTnLst>
                          </p:cTn>
                        </p:par>
                        <p:par>
                          <p:cTn id="16" fill="hold">
                            <p:stCondLst>
                              <p:cond delay="17000"/>
                            </p:stCondLst>
                            <p:childTnLst>
                              <p:par>
                                <p:cTn id="17" presetID="42" presetClass="path" presetSubtype="0" accel="50000" decel="50000" fill="hold" nodeType="afterEffect">
                                  <p:stCondLst>
                                    <p:cond delay="3000"/>
                                  </p:stCondLst>
                                  <p:childTnLst>
                                    <p:animMotion origin="layout" path="M 2.77778E-6 -0.86458 L 2.77778E-6 -1.0588 " pathEditMode="relative" rAng="0" ptsTypes="AA">
                                      <p:cBhvr>
                                        <p:cTn id="18" dur="2000" fill="hold"/>
                                        <p:tgtEl>
                                          <p:spTgt spid="5"/>
                                        </p:tgtEl>
                                        <p:attrNameLst>
                                          <p:attrName>ppt_x</p:attrName>
                                          <p:attrName>ppt_y</p:attrName>
                                        </p:attrNameLst>
                                      </p:cBhvr>
                                      <p:rCtr x="0" y="-9722"/>
                                    </p:animMotion>
                                  </p:childTnLst>
                                </p:cTn>
                              </p:par>
                            </p:childTnLst>
                          </p:cTn>
                        </p:par>
                        <p:par>
                          <p:cTn id="19" fill="hold">
                            <p:stCondLst>
                              <p:cond delay="22000"/>
                            </p:stCondLst>
                            <p:childTnLst>
                              <p:par>
                                <p:cTn id="20" presetID="42" presetClass="path" presetSubtype="0" accel="50000" decel="50000" fill="hold" nodeType="afterEffect">
                                  <p:stCondLst>
                                    <p:cond delay="3000"/>
                                  </p:stCondLst>
                                  <p:childTnLst>
                                    <p:animMotion origin="layout" path="M 2.77778E-6 -1.0588 L 2.77778E-6 -1.27662 " pathEditMode="relative" rAng="0" ptsTypes="AA">
                                      <p:cBhvr>
                                        <p:cTn id="21" dur="2000" fill="hold"/>
                                        <p:tgtEl>
                                          <p:spTgt spid="5"/>
                                        </p:tgtEl>
                                        <p:attrNameLst>
                                          <p:attrName>ppt_x</p:attrName>
                                          <p:attrName>ppt_y</p:attrName>
                                        </p:attrNameLst>
                                      </p:cBhvr>
                                      <p:rCtr x="0" y="-10903"/>
                                    </p:animMotion>
                                  </p:childTnLst>
                                </p:cTn>
                              </p:par>
                            </p:childTnLst>
                          </p:cTn>
                        </p:par>
                        <p:par>
                          <p:cTn id="22" fill="hold">
                            <p:stCondLst>
                              <p:cond delay="27000"/>
                            </p:stCondLst>
                            <p:childTnLst>
                              <p:par>
                                <p:cTn id="23" presetID="42" presetClass="path" presetSubtype="0" accel="50000" decel="50000" fill="hold" nodeType="afterEffect">
                                  <p:stCondLst>
                                    <p:cond delay="3000"/>
                                  </p:stCondLst>
                                  <p:childTnLst>
                                    <p:animMotion origin="layout" path="M 2.77778E-6 -1.27662 L -0.0066 -1.45232 " pathEditMode="relative" rAng="0" ptsTypes="AA">
                                      <p:cBhvr>
                                        <p:cTn id="24" dur="2000" fill="hold"/>
                                        <p:tgtEl>
                                          <p:spTgt spid="5"/>
                                        </p:tgtEl>
                                        <p:attrNameLst>
                                          <p:attrName>ppt_x</p:attrName>
                                          <p:attrName>ppt_y</p:attrName>
                                        </p:attrNameLst>
                                      </p:cBhvr>
                                      <p:rCtr x="-330" y="-8796"/>
                                    </p:animMotion>
                                  </p:childTnLst>
                                </p:cTn>
                              </p:par>
                            </p:childTnLst>
                          </p:cTn>
                        </p:par>
                        <p:par>
                          <p:cTn id="25" fill="hold">
                            <p:stCondLst>
                              <p:cond delay="32000"/>
                            </p:stCondLst>
                            <p:childTnLst>
                              <p:par>
                                <p:cTn id="26" presetID="42" presetClass="path" presetSubtype="0" accel="50000" decel="50000" fill="hold" nodeType="afterEffect">
                                  <p:stCondLst>
                                    <p:cond delay="3000"/>
                                  </p:stCondLst>
                                  <p:childTnLst>
                                    <p:animMotion origin="layout" path="M -0.0066 -1.45232 L -0.0066 -1.64884 " pathEditMode="relative" rAng="0" ptsTypes="AA">
                                      <p:cBhvr>
                                        <p:cTn id="27" dur="2000" fill="hold"/>
                                        <p:tgtEl>
                                          <p:spTgt spid="5"/>
                                        </p:tgtEl>
                                        <p:attrNameLst>
                                          <p:attrName>ppt_x</p:attrName>
                                          <p:attrName>ppt_y</p:attrName>
                                        </p:attrNameLst>
                                      </p:cBhvr>
                                      <p:rCtr x="0" y="-9838"/>
                                    </p:animMotion>
                                  </p:childTnLst>
                                </p:cTn>
                              </p:par>
                            </p:childTnLst>
                          </p:cTn>
                        </p:par>
                        <p:par>
                          <p:cTn id="28" fill="hold">
                            <p:stCondLst>
                              <p:cond delay="37000"/>
                            </p:stCondLst>
                            <p:childTnLst>
                              <p:par>
                                <p:cTn id="29" presetID="42" presetClass="path" presetSubtype="0" accel="50000" decel="50000" fill="hold" nodeType="afterEffect">
                                  <p:stCondLst>
                                    <p:cond delay="3000"/>
                                  </p:stCondLst>
                                  <p:childTnLst>
                                    <p:animMotion origin="layout" path="M -0.0066 -1.64884 L -0.0066 -1.80347 " pathEditMode="relative" rAng="0" ptsTypes="AA">
                                      <p:cBhvr>
                                        <p:cTn id="30" dur="2000" fill="hold"/>
                                        <p:tgtEl>
                                          <p:spTgt spid="5"/>
                                        </p:tgtEl>
                                        <p:attrNameLst>
                                          <p:attrName>ppt_x</p:attrName>
                                          <p:attrName>ppt_y</p:attrName>
                                        </p:attrNameLst>
                                      </p:cBhvr>
                                      <p:rCtr x="0" y="-7731"/>
                                    </p:animMotion>
                                  </p:childTnLst>
                                </p:cTn>
                              </p:par>
                            </p:childTnLst>
                          </p:cTn>
                        </p:par>
                        <p:par>
                          <p:cTn id="31" fill="hold">
                            <p:stCondLst>
                              <p:cond delay="42000"/>
                            </p:stCondLst>
                            <p:childTnLst>
                              <p:par>
                                <p:cTn id="32" presetID="42" presetClass="path" presetSubtype="0" accel="50000" decel="50000" fill="hold" nodeType="afterEffect">
                                  <p:stCondLst>
                                    <p:cond delay="3000"/>
                                  </p:stCondLst>
                                  <p:childTnLst>
                                    <p:animMotion origin="layout" path="M -0.0066 -1.80347 L -0.0066 -2.00533 " pathEditMode="relative" rAng="0" ptsTypes="AA">
                                      <p:cBhvr>
                                        <p:cTn id="33" dur="2000" fill="hold"/>
                                        <p:tgtEl>
                                          <p:spTgt spid="5"/>
                                        </p:tgtEl>
                                        <p:attrNameLst>
                                          <p:attrName>ppt_x</p:attrName>
                                          <p:attrName>ppt_y</p:attrName>
                                        </p:attrNameLst>
                                      </p:cBhvr>
                                      <p:rCtr x="0" y="-10093"/>
                                    </p:animMotion>
                                  </p:childTnLst>
                                </p:cTn>
                              </p:par>
                            </p:childTnLst>
                          </p:cTn>
                        </p:par>
                        <p:par>
                          <p:cTn id="34" fill="hold">
                            <p:stCondLst>
                              <p:cond delay="47000"/>
                            </p:stCondLst>
                            <p:childTnLst>
                              <p:par>
                                <p:cTn id="35" presetID="42" presetClass="path" presetSubtype="0" accel="50000" decel="50000" fill="hold" nodeType="afterEffect">
                                  <p:stCondLst>
                                    <p:cond delay="3000"/>
                                  </p:stCondLst>
                                  <p:childTnLst>
                                    <p:animMotion origin="layout" path="M -0.0066 -2.00533 L -0.0066 -2.25533 " pathEditMode="relative" rAng="0" ptsTypes="AA">
                                      <p:cBhvr>
                                        <p:cTn id="36" dur="2000" fill="hold"/>
                                        <p:tgtEl>
                                          <p:spTgt spid="5"/>
                                        </p:tgtEl>
                                        <p:attrNameLst>
                                          <p:attrName>ppt_x</p:attrName>
                                          <p:attrName>ppt_y</p:attrName>
                                        </p:attrNameLst>
                                      </p:cBhvr>
                                      <p:rCtr x="0" y="-12500"/>
                                    </p:animMotion>
                                  </p:childTnLst>
                                </p:cTn>
                              </p:par>
                            </p:childTnLst>
                          </p:cTn>
                        </p:par>
                        <p:par>
                          <p:cTn id="37" fill="hold">
                            <p:stCondLst>
                              <p:cond delay="52000"/>
                            </p:stCondLst>
                            <p:childTnLst>
                              <p:par>
                                <p:cTn id="38" presetID="42" presetClass="path" presetSubtype="0" accel="50000" decel="50000" fill="hold" nodeType="afterEffect">
                                  <p:stCondLst>
                                    <p:cond delay="3000"/>
                                  </p:stCondLst>
                                  <p:childTnLst>
                                    <p:animMotion origin="layout" path="M -0.0066 -2.25533 L -0.0066 -2.45787 " pathEditMode="relative" rAng="0" ptsTypes="AA">
                                      <p:cBhvr>
                                        <p:cTn id="39" dur="2000" fill="hold"/>
                                        <p:tgtEl>
                                          <p:spTgt spid="5"/>
                                        </p:tgtEl>
                                        <p:attrNameLst>
                                          <p:attrName>ppt_x</p:attrName>
                                          <p:attrName>ppt_y</p:attrName>
                                        </p:attrNameLst>
                                      </p:cBhvr>
                                      <p:rCtr x="0" y="-10139"/>
                                    </p:animMotion>
                                  </p:childTnLst>
                                </p:cTn>
                              </p:par>
                            </p:childTnLst>
                          </p:cTn>
                        </p:par>
                        <p:par>
                          <p:cTn id="40" fill="hold">
                            <p:stCondLst>
                              <p:cond delay="57000"/>
                            </p:stCondLst>
                            <p:childTnLst>
                              <p:par>
                                <p:cTn id="41" presetID="42" presetClass="path" presetSubtype="0" accel="50000" decel="50000" fill="hold" nodeType="afterEffect">
                                  <p:stCondLst>
                                    <p:cond delay="3000"/>
                                  </p:stCondLst>
                                  <p:childTnLst>
                                    <p:animMotion origin="layout" path="M -0.0066 -2.45787 L -0.0066 -2.65486 " pathEditMode="relative" rAng="0" ptsTypes="AA">
                                      <p:cBhvr>
                                        <p:cTn id="42" dur="2000" fill="hold"/>
                                        <p:tgtEl>
                                          <p:spTgt spid="5"/>
                                        </p:tgtEl>
                                        <p:attrNameLst>
                                          <p:attrName>ppt_x</p:attrName>
                                          <p:attrName>ppt_y</p:attrName>
                                        </p:attrNameLst>
                                      </p:cBhvr>
                                      <p:rCtr x="0" y="-9838"/>
                                    </p:animMotion>
                                  </p:childTnLst>
                                </p:cTn>
                              </p:par>
                            </p:childTnLst>
                          </p:cTn>
                        </p:par>
                        <p:par>
                          <p:cTn id="43" fill="hold">
                            <p:stCondLst>
                              <p:cond delay="62000"/>
                            </p:stCondLst>
                            <p:childTnLst>
                              <p:par>
                                <p:cTn id="44" presetID="42" presetClass="path" presetSubtype="0" accel="50000" decel="50000" fill="hold" nodeType="afterEffect">
                                  <p:stCondLst>
                                    <p:cond delay="3000"/>
                                  </p:stCondLst>
                                  <p:childTnLst>
                                    <p:animMotion origin="layout" path="M -0.0066 -2.65486 L -0.0066 -2.87778 " pathEditMode="relative" rAng="0" ptsTypes="AA">
                                      <p:cBhvr>
                                        <p:cTn id="45" dur="2000" fill="hold"/>
                                        <p:tgtEl>
                                          <p:spTgt spid="5"/>
                                        </p:tgtEl>
                                        <p:attrNameLst>
                                          <p:attrName>ppt_x</p:attrName>
                                          <p:attrName>ppt_y</p:attrName>
                                        </p:attrNameLst>
                                      </p:cBhvr>
                                      <p:rCtr x="0" y="-11134"/>
                                    </p:animMotion>
                                  </p:childTnLst>
                                </p:cTn>
                              </p:par>
                            </p:childTnLst>
                          </p:cTn>
                        </p:par>
                        <p:par>
                          <p:cTn id="46" fill="hold">
                            <p:stCondLst>
                              <p:cond delay="67000"/>
                            </p:stCondLst>
                            <p:childTnLst>
                              <p:par>
                                <p:cTn id="47" presetID="42" presetClass="path" presetSubtype="0" accel="50000" decel="50000" fill="hold" nodeType="afterEffect">
                                  <p:stCondLst>
                                    <p:cond delay="3000"/>
                                  </p:stCondLst>
                                  <p:childTnLst>
                                    <p:animMotion origin="layout" path="M -0.0066 -2.87778 L -0.0066 -3.11019 " pathEditMode="relative" rAng="0" ptsTypes="AA">
                                      <p:cBhvr>
                                        <p:cTn id="48" dur="2000" fill="hold"/>
                                        <p:tgtEl>
                                          <p:spTgt spid="5"/>
                                        </p:tgtEl>
                                        <p:attrNameLst>
                                          <p:attrName>ppt_x</p:attrName>
                                          <p:attrName>ppt_y</p:attrName>
                                        </p:attrNameLst>
                                      </p:cBhvr>
                                      <p:rCtr x="0" y="-11620"/>
                                    </p:animMotion>
                                  </p:childTnLst>
                                </p:cTn>
                              </p:par>
                            </p:childTnLst>
                          </p:cTn>
                        </p:par>
                        <p:par>
                          <p:cTn id="49" fill="hold">
                            <p:stCondLst>
                              <p:cond delay="72000"/>
                            </p:stCondLst>
                            <p:childTnLst>
                              <p:par>
                                <p:cTn id="50" presetID="42" presetClass="path" presetSubtype="0" accel="50000" decel="50000" fill="hold" nodeType="afterEffect">
                                  <p:stCondLst>
                                    <p:cond delay="3000"/>
                                  </p:stCondLst>
                                  <p:childTnLst>
                                    <p:animMotion origin="layout" path="M -0.0066 -3.11019 L -0.0066 -3.32593 " pathEditMode="relative" rAng="0" ptsTypes="AA">
                                      <p:cBhvr>
                                        <p:cTn id="51" dur="2000" fill="hold"/>
                                        <p:tgtEl>
                                          <p:spTgt spid="5"/>
                                        </p:tgtEl>
                                        <p:attrNameLst>
                                          <p:attrName>ppt_x</p:attrName>
                                          <p:attrName>ppt_y</p:attrName>
                                        </p:attrNameLst>
                                      </p:cBhvr>
                                      <p:rCtr x="0" y="-10787"/>
                                    </p:animMotion>
                                  </p:childTnLst>
                                </p:cTn>
                              </p:par>
                            </p:childTnLst>
                          </p:cTn>
                        </p:par>
                        <p:par>
                          <p:cTn id="52" fill="hold">
                            <p:stCondLst>
                              <p:cond delay="77000"/>
                            </p:stCondLst>
                            <p:childTnLst>
                              <p:par>
                                <p:cTn id="53" presetID="42" presetClass="path" presetSubtype="0" accel="50000" decel="50000" fill="hold" nodeType="afterEffect">
                                  <p:stCondLst>
                                    <p:cond delay="3000"/>
                                  </p:stCondLst>
                                  <p:childTnLst>
                                    <p:animMotion origin="layout" path="M -0.0066 -3.32593 L -0.0066 -3.50741 " pathEditMode="relative" rAng="0" ptsTypes="AA">
                                      <p:cBhvr>
                                        <p:cTn id="54" dur="2000" fill="hold"/>
                                        <p:tgtEl>
                                          <p:spTgt spid="5"/>
                                        </p:tgtEl>
                                        <p:attrNameLst>
                                          <p:attrName>ppt_x</p:attrName>
                                          <p:attrName>ppt_y</p:attrName>
                                        </p:attrNameLst>
                                      </p:cBhvr>
                                      <p:rCtr x="0" y="-9074"/>
                                    </p:animMotion>
                                  </p:childTnLst>
                                </p:cTn>
                              </p:par>
                            </p:childTnLst>
                          </p:cTn>
                        </p:par>
                        <p:par>
                          <p:cTn id="55" fill="hold">
                            <p:stCondLst>
                              <p:cond delay="82000"/>
                            </p:stCondLst>
                            <p:childTnLst>
                              <p:par>
                                <p:cTn id="56" presetID="42" presetClass="path" presetSubtype="0" accel="50000" decel="50000" fill="hold" nodeType="afterEffect">
                                  <p:stCondLst>
                                    <p:cond delay="3000"/>
                                  </p:stCondLst>
                                  <p:childTnLst>
                                    <p:animMotion origin="layout" path="M -0.0066 -3.50741 L -0.0066 -3.73866 " pathEditMode="relative" rAng="0" ptsTypes="AA">
                                      <p:cBhvr>
                                        <p:cTn id="57" dur="2000" fill="hold"/>
                                        <p:tgtEl>
                                          <p:spTgt spid="5"/>
                                        </p:tgtEl>
                                        <p:attrNameLst>
                                          <p:attrName>ppt_x</p:attrName>
                                          <p:attrName>ppt_y</p:attrName>
                                        </p:attrNameLst>
                                      </p:cBhvr>
                                      <p:rCtr x="0" y="-1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D1513-0829-4312-87DE-2FC2FE87AB8A}"/>
              </a:ext>
            </a:extLst>
          </p:cNvPr>
          <p:cNvPicPr>
            <a:picLocks noChangeAspect="1"/>
          </p:cNvPicPr>
          <p:nvPr/>
        </p:nvPicPr>
        <p:blipFill>
          <a:blip r:embed="rId2"/>
          <a:stretch>
            <a:fillRect/>
          </a:stretch>
        </p:blipFill>
        <p:spPr>
          <a:xfrm>
            <a:off x="762000" y="1447800"/>
            <a:ext cx="7620000" cy="5057775"/>
          </a:xfrm>
          <a:prstGeom prst="rect">
            <a:avLst/>
          </a:prstGeom>
        </p:spPr>
      </p:pic>
      <p:sp>
        <p:nvSpPr>
          <p:cNvPr id="3" name="TextBox 2">
            <a:extLst>
              <a:ext uri="{FF2B5EF4-FFF2-40B4-BE49-F238E27FC236}">
                <a16:creationId xmlns:a16="http://schemas.microsoft.com/office/drawing/2014/main" id="{9E82F1CF-2168-4021-BFC4-B8820EA46A54}"/>
              </a:ext>
            </a:extLst>
          </p:cNvPr>
          <p:cNvSpPr txBox="1"/>
          <p:nvPr/>
        </p:nvSpPr>
        <p:spPr>
          <a:xfrm>
            <a:off x="0" y="48345"/>
            <a:ext cx="9144000" cy="923330"/>
          </a:xfrm>
          <a:prstGeom prst="rect">
            <a:avLst/>
          </a:prstGeom>
          <a:noFill/>
        </p:spPr>
        <p:txBody>
          <a:bodyPr wrap="square" rtlCol="0">
            <a:spAutoFit/>
          </a:bodyPr>
          <a:lstStyle/>
          <a:p>
            <a:pPr algn="ctr"/>
            <a:r>
              <a:rPr lang="en-US" sz="5400" b="1" dirty="0">
                <a:solidFill>
                  <a:schemeClr val="bg1"/>
                </a:solidFill>
              </a:rPr>
              <a:t>Why Does IT Hate MS Access?</a:t>
            </a:r>
          </a:p>
        </p:txBody>
      </p:sp>
    </p:spTree>
    <p:extLst>
      <p:ext uri="{BB962C8B-B14F-4D97-AF65-F5344CB8AC3E}">
        <p14:creationId xmlns:p14="http://schemas.microsoft.com/office/powerpoint/2010/main" val="238405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37004" y="1955800"/>
            <a:ext cx="3300904"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glow rad="635000">
                    <a:prstClr val="black"/>
                  </a:glow>
                </a:effectLst>
                <a:uLnTx/>
                <a:uFillTx/>
                <a:latin typeface="Calibri"/>
                <a:ea typeface="+mn-ea"/>
                <a:cs typeface="+mn-cs"/>
              </a:rPr>
              <a:t>Designing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glow rad="635000">
                    <a:prstClr val="black"/>
                  </a:glow>
                </a:effectLst>
                <a:uLnTx/>
                <a:uFillTx/>
                <a:latin typeface="Calibri"/>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00"/>
                </a:solidFill>
                <a:effectLst>
                  <a:glow rad="635000">
                    <a:prstClr val="black"/>
                  </a:glow>
                </a:effectLst>
                <a:uLnTx/>
                <a:uFillTx/>
                <a:latin typeface="Calibri"/>
                <a:ea typeface="+mn-ea"/>
                <a:cs typeface="+mn-cs"/>
              </a:rPr>
              <a:t>Database</a:t>
            </a:r>
          </a:p>
        </p:txBody>
      </p:sp>
      <p:sp>
        <p:nvSpPr>
          <p:cNvPr id="3" name="AutoShape 7"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AutoShape 9" descr="data:image/jpeg;base64,/9j/4AAQSkZJRgABAQAAAQABAAD/2wCEAAkGBxISEBUUEBQVFBUWFxQYFRgYGBQUFRkXFxQWFhUXFhUYHSggGBolGxQYITEhJSkrLi4uFx8zODMsNyouLisBCgoKDg0OGxAQGiwmHyUsLCwsNCwsLTQsLCwsLCwsLCwsLDUsLCwsLDQsLywsLCwsLCwvLDQsNCwsLDcsLiwsLP/AABEIAI4BZAMBIgACEQEDEQH/xAAcAAABBAMBAAAAAAAAAAAAAAAABQYHCAEDBAL/xABLEAABAwICBwUDCQYCBwkAAAABAAIDBBEFIQYHEjFBUWETInGBkTJCoQgUI1JicoKxwTVzkqKy0VOTFzRDVMLS8BUWJHSUo7PT8f/EABoBAQADAQEBAAAAAAAAAAAAAAABAwQFAgb/xAAjEQEAAgICAwACAwEAAAAAAAAAAQIDEQQxEiFBIlFCYYET/9oADAMBAAIRAxEAPwCcUISZjWLtgbzefZb+p5BTETM6hEzr3Lsq6xkTdqRwaPz8BxTartK3HKFth9Z2Z8gMh8Ug1dW+V21Ibn4DoBwC0rXTBEdqLZZnp1z4pO/2pH+AOyPRtguUknfmhZsroiI6V7DTyXXT4lMz2ZHeBO0PQ5LlWQkxE9kScVDpQ4ZTNuObcj6HI/BOOkq2StvG4EfEeI4KPAt9LO6NwcwkH/rI8wqL4YnpbXJMdpDQk3CMVbMLHJ43j9R0SkssxMTqV0TsIQhQkIQhAIQtT6hg3uaPEgINqF4ZK07iD4EFe0AhCEAhCEAhCEAhC8PmaN5A8SAg9oWplQw7nNPgQVsBQZQhCAQhCAQhCAQsE81q+dR3tttv94INyFgOB3LKAQhCAQhCAQhCDkxOtEMZe7huHMncFH1TUOkeXvNyd/8AYdEs6W1m1KIxuYM/vEXPwt8UhLbgpqN/tmyW3OgsoXuKMuIa0XJNgOqu2rYYwkgAEk7gMyfAJw4dow52cx2fsi215ncEr4Lg7YW3Och3nl0alQlZMmeZ9VX0xftw0+DwM3RtPU94/FdbYWjc0DyCyJBuXtUTMz2tiIaJKSN3tMafFoXDUYDC7cCw/ZP6HJKqEi0x1JMRJp1GFSwO22HaDc7jePFvJOPD6sSxhw8COR4hdK5IqUMkLmZNd7Q4X4OH5L1N/KPfaIrrp1oQgrw9Oevro4I3SzvbHGwXc5xAaB1KhLTDXq7aMeFxgN3dtKCSd+bIuHAguv8AdCaOtzTx2I1RjicRSwuIjAOUjgSDM7nf3eQ5ElR+gXcW0xxCpJNRVzPv7u2WM/y2WaN/JIZKVcC0ZrK0kUkEk1siWjuA8nPNmg58SnhTalcWcAXMhj6OlbceOxcII8ilc03YS08wSD6hOHCNPMSpjeGrmt9V7jKz+CS4CXK/U3i8YuIWS8+zkYT6OIv5Jk4jh01PIY6iN8Txva9pa7xseHVBN2hevJr3NjxOMMvl28YOwP3keZA6tv4BTPTztkY18bg9jgHNc0hzXAi4IIyII4qkClvUVpw6CoFBO68MzvobnKOU+6OTXnK31iOZQWIQhYc4AXOQG8oNNdWRwxukme2ONgu5ziGtA6kqFdL9etnFmGRAjd20oOf3IsrDq4/hTM1s6fPxGpMcTiKSJxEbQcpHDIyu5392+4HmSmAgcWLac4lUm81XMR9VrjGz+COzfgm/JIXElxJJ3km5PiUqYFo1WVpIpIJJrZEtHcB5OebNBz4lPCm1K4s4AuZDHfg6Vtx47FwgjlKeH6Q1cBBgqZ47btmR7Rl0BsR0TyqtSuLMBLWRSdGytufDb2Qmbjej9VRu2auCSEndtNIafuu3O8igkHRbXdWwODa0Nqo+JsI5gL7w5o2XWHAjPmFPOjOkdNXwCekftsORG5zHDex7fdcPjvFwbqmSeGq/S12HV7Hl1oZC2OccNgnJ/i0m9+VxxQWzQsApI0t0gjoKOWplzDB3W8XPJsxg8SRnwFzwQaNL9MKTDYtuqfYm/Zxt70ryPqt5dTYC4zUFaUa66+oJbSbNJHw2bPlI6vcLD8IHimHpDjk9bUPnqX7cj/4Wjgxg91o5fqkxB34jjNTUEmonllv9eR7/AIErgTpwTV5idW0OgpZNg7nP2YmkcwZCNoeF04W6kMVtugHTtc/6bII9pK6WI3ikfGebHOYfgU78C1rYrSkWqDO0e5OO1B/H7f8AMtWM6rsWpgXPpnSNG90RbL/K07XwTOc0g2ORG9BaDQDWtS4iRDIPm9SdzHG7H/u35XP2TY8rqQlR5jyCC0kEEEEZEEbiDwKs9qa03diNIY5zepg2Q88ZGH2JPvZEHqAeKCQ0IQgEIQgjWsl25Hu+s5x9SVqAWS1ZC6TGE5tEaDfK4c2s/wCI/p6ptWUg4TFsQRj7Lb+JFz8Sqc9tV0sxRuXU42C5ZZV0vbcWSRVPLTYrLWNr5l6lnXbQ1YeLe8N/90gTTrjFaWODmnMf9WKt/wCe4V+ej1QuTDa9szNpvg4cQeS61RMa9LQhCEAmprTxQ02EVcjSQ4x9m0g2IMrhFcHgRt38k60wNebCcDqCPddAT4dswfmQgq2nZqx0WGJYiyCQkRNBklsbEsbbug8LlzR5lNNSNqIxmOmxUNlIaJ43RNJyG2XNcwX6luz4kILK0NFHDG2OFjY42izWtAa0DoAuhCEAkTSzRamxGAw1LAcjsPFhJG7g5juB6bjxultCCmWlWBSUNXLTTZujdYOAsHNIux46FpB+CTIZXMcHMJa5pBaRkQQbgjrdWJ1tas6nE6qKeldC0iLYk7Rz2k2cS0jZY6+TimN/oHxP/FpP8yb/AOpBP+jmJfOqOCcZdrFHIRyLmAkeRJHkmrrqxw0uES7Bs+cthaej7l9vwNcPNLWgGDzUeGwU1S5jpIg9riwktt2jywAkA5MLRu4JgfKEoameOkjpoJpgHSvf2cb5LEBjW7WyDbe7f1QV8T71S6DjE6s9tcU8Oy6W2ReSTsRg8L2NzyB3Egpvf90cR/3Gr/8ATzf8qsLqLwR9LhZ7aN8cks0j3NkaWPAAaxo2XAG1mX/EUD8oaOOGNscLGxsaLNa0BrQOgC6EIQC4sZwmGqhdDUxtkjeLFp+BB3hw4EZhdqEFPdPNGnYdXy0xJc1pDo3He6Nwu0nqNx6tKb6ln5SDW/8AaMBHtGmbfwE0uyfi70USoLjaCVpnwykkcbudBFtH7QYA74gqLflKYmdmkpge6TJM4dQAyM/zSeqkXVb+xqL9y38yom+UnEfntM7gYCB4tkcT/UEEPqadQehMMzX11SwSbD9iBrgC0OaA50hB3kXAHIgnlaFlYv5O+MxyUD6a4EkMjnbPExyWIcOfe2geWXMIJYQhCAUa629XUVbA+op2BtXG0u7oA7YAXLHji6wyO/hu3SUhBRxPfUzi5psZp87NmJgf1EnsD/MDPROnG9R9fJUzPgkpRE+WR0Yc+UEMc8loIEZAIBA3owTUpiUFTDMZaW0csUhs+W/ceHZfRb8kFg0IQgEIQgj3FYNieRv2iR4HMfArmATl0tovZlH3Xf8ACfzHom4At+O26wy2jUsWUg4dJtQxnmxv5JhAJ06L1d2GM725jwP9j+arzxuNveOdSXVyYhSdo3L2huP6FdaFkidL5MSqkIJByIyISbPOndpNhJkaZIx32jMfWH9wo+nnXQw6vDLk3WSlhuNOp5Q8Zjc9vMf35KR6KrZLG18Z2muFwf0PIqFpZktaI6Rmmk2ZDeF5732T9cfqpz8fyjyjt5xZtTqekrIXmN4IBBuCLgjMEHcQvS5zYEmaT4QKyjnp3EDtY3sBOYDiO663R1j5JTQgpHXUj4ZXxStLJI3Oa9p3hzTYj1C0hWV1q6rm4heppNmOqA7wOTJgBYBx914AADuWR4EV2xbCp6WUxVMb4pBva4WPiOBHUZIJK0L111NM1sVcw1UYsA+9pwBzJyk87HmSpZwTWlhVTbZqWxOPuzfREdNo90nwJVT0ILvwVDHtDo3Ne07i0hwPgQtipPh+JzwO2oJZIjzY9zD/AClPXBtcOKwWDpWztHCVgcbffbZ3qSgtGhRFo3r1pZSG1sT6c/XbeWPzAG030KlTD8QinjEkEjJY3bnMIc0+Y49EHShCEAhaK2tjhYZJntjY3NznuDWjxJyUbY/rvw6AltOJKpwvm0dnHcfbfmfENIQSghV0xXXvXvyp4YIR1DpXepIH8qamIaysWmvt1koBvkzZi38O4AUFtJJA0XcQBzJsPVM/SbWbhtG07U7ZpBujhIkcTyJHdb5kKrNbiU8xvNLJJ997n/1ErlQLemWk0uI1j6mYBpdYMYMwxjfZaDx5k8SSctyQ16cwgAkGx3dc7Zc8wV5QW51W/sai/ct/Mpr/ACgNHHVNAyojF30rnOcM79k8ASG3Gxaw9AHJ0arf2NRfuW/mU6JGBwIcAQQQQcwQd4I4hBR5d2DYtPSTNmppHRSN3Ob8QQcnA8jcFSjrL1QSwvfUYawyQm7nQi5kj4nYG97OgzHXeoiewgkEWIyIORBG8EIJ30W18RkBmIwljtxlh7zD1dGTdvkXeAUk4Lpvh1Xb5vVROJ3NLuzf/A+zvgqeoQXiBWVTTCNKa2lt82qZowPdD3bH8B7p9E+sE15YhFYVDIqlvG47J/8AEzu/yoLIoUf6Ka3cOrCGPcaaU5Bstg0nk2Ud31seif4KDKEIQCEIQaqiAPYWuzBFimNW0bonljuG48xwKfy4MWw8TM5OHsn9D0VuK/jP9PF67MsBb6aVzHBzciFh0RaSHCxGRC9NatU+1J5UFY2Vm0N/EciulNDD6kxP2hu4jmE64JQ9oc03BWO9PGV9bbhsTA070fLb1EI7v+1aOH2x05+vNP8AXl7QRYi4O++5TjyTS24RekWjSCSV4JTh00wD5rLtMH0Ul9n7J4s/UdPBNsldilovG4c20TWdSfGgOkuw4U0x7pNonHg4+4eh4dcuOUjKvxKl7QjHPnVP3zeWOzX8z9V/mB6grDy8Gvzj/Wrj5d/jJxoQhYWsLgxjBaerj7Oqhjmbye0G3Vp3tPULvQgiXHtRFFLc0kstMeDT9NGPAOIf/MUxMY1H4nFcwGGoHANf2byOrZLNH8RVlUIKa4xorXUt/nNLNGBvcWO2P8wd0+qRleMhNHSbVthtcCZIGxyG/wBLEBE+/M2Fnn7wKCpScGhumFVhs4kp3nZJ+kiJPZyDiHN4Hk4Zhd+sPQKfCpgHntIH37KUCwNt7Hj3XjluI3cbNBBcvRTSGHEKRlTAe6/e0+0x4ycx3UH1FjuK0aa6VQ4bSunmzPsxsBAdI87mjkOJPAA+Ch35OWNObVT0pPckj7VovkHxkNNh1a/P7gSJr2x91TijoQfo6YCNo4bZAdK7xvZv4EDX0u0vq8Sl7SqkJAPcjFxEwcmt59TmeaQVhT1qb1ZQ9hHXVzBI+QB8EbhdjWH2ZHN3Oc4ZgHIAg79wRLgWhWI1gvS0sr2nc8gRxnwkeQ0+RTzoNRWJPsZJKaIcQXve4eTWWP8AErHgW3LKCEaD5Pzb3nrSRxEcQaf4nPP5J14JqbwqnIL431DhneZ9x/AwNaR0IKkNCCtvyhoGR4lAyNrWNbRxBrWgNaB29RkAMgFFylX5R37Vh/8AKR//AD1CipBbnVb+xqL9y38ynUmrqt/Y1F+5b+ZTqQCbmkmg2H19zVU7HP8A8Rt45Ol3tsT4G4TjQghLGtQLDc0dWW77MmaHZ8PpGWsPwlMfFtT2LwezC2cc4ntd/K7ZcfIK0qEFJ8QwyeB2zURSQuO4SMfGfRwC5Fd2qpY5WFkrGyMORa9oc0jq05FRvphqYoqlrn0Y+aTbxs3MLjydH7ni21t9igrUpP1Vaz5aKRlNVvL6RxDQXZugvkHNPGPm3gMxusY/x3CJqSofBUN2JIzZw3jmC08QRmCuFBeFrgRcZhZTD1J40arCIts3dA50Dj0ZYx+jHMHkn4gEIQgEIQgScaw3bG2wd8b/ALQ/um+1qeyRcXw/PbaPvD9Vdjv8lXav0jtalHDKoxmx9k7+nVcjWra1i929vMHM03WUmYdUW7rt3Dp0Sms8xpbE7JGlWHCopJGWu4NLmfebmPXd5qFLqwJCr9PYOcBuubeF10ODadTDHy49xLySl/QTFOwrWXPdl+jd+I9w/wAVvUpukryHkG4yIzHiMwt16eVZrP1krbxncLEhRXry0prsPFI6il7NsnbiTuRvBLeyLPaBtkX7lJ1HNtxsf9ZrXeoB/VR7r7wcz4SZGgl1PIyXLM7Bux/kA8O/CuA7CHv9LuM/71/7UP8AyKctUGkktfholqH9pM2SRj3Wa3cdpuTQAO65vDgqpqR9TGnLcOqXRVDrU89tp3COQZNefskGx8jwQWcQvEUrXNDmEOa4AtIIIIOYII3he0AhCEDO1u0DJsGqg8DuM7Rp5OjIcCOtrjzVTVY7XzpbHDROomOBnn2dpozLIgQ4l3LasAByJPBVxQSBqKJ/7bgt9Se/h2Tv1smrpbMX19U473VE59ZXKRPk54WX4hNP7sMOz+OVw2f5WP8Ago/01pTFiVWxwsW1E3oZHEfAhAkQs2nBotmQM92ZtmruQQtY1rWizWgNaOQAsB6BUgVw9BtJY8Qoop2OBcWhsrRvZKANtpHDPMcwQUDgQhCAQhRfrX1nx0Ub6ajeH1bgQS3NsAORLjuMnJvDeeAIRVruxptVi8mwQWwNbACM7lhc5/o97h5JgrLnEkk5k7zxWEFudVv7Gov3LfzKiLWJrGxWkxSpghqNmNjxsNMcRs1zGuAuW3PtcVLeqp18Go/3QHo5w/RQ78ofB+yxFlQB3aiIXPOSKzHX/AY0CLHrdxi4vU3FxcdnDmL5j2FaOlmD2Ne03DmtcDzDhcfmqQqxGpDT6OanZQ1Dw2eIbMJcbCWMbmtP12jK3EAEXsbBLaEIQCELBKCCvlKYewPpJwAHuEsbuZDS1zPTad6qElJOvHS2OurWx07g+KmDmh4sWve4jtC0je0bLRfjY2yzUbILC/JuJ+Y1PL5wLePZMv8AopeUd6iMKMGDsc4WM8kk2fI2jb5FsYPmn/FUscSGva4jeAQSPEBBtQi6EAheQ4buW9ekAsELKECLW0Wwbj2T8Oi1MYl17ARY7knSU+yenBWVu8TVpYxKdM67c+C5WRrtjZYKLSmHHjlcIKeWU+4wkfetZo8yQFAxKfWszSESO+bRG7WG8pG4vG5nlvPW3JMIldTh4prTc/XP5WTytqPjJK8OKCVspKcyyMjbve5rB4uIH6rZ0yp50fFqSAH/AAov6Auuqp2SRujkaHMe1zXtOYc1wIcD0IJC9QxhrQ0bgAB4AWC9r52Z3O3biNQqHrC0PkwysdC67onXdBIffZfiRltt3Eee4hNhXN0l0dpq+Aw1UYew5g7nMduDmO913/4clX7TDU1XUpL6QfO4cyNnKZo4B0fveLb35BQk2tFdPa/D+7TTHs737J47SLiTZp9m5N7tIJUgUXygJwB21HE88SyR8Y8muDvzUO1NO+NxbI1zHDe1wLXDxBzC1oJvk+UEbd2hF+s/9o028d12YlOC2HsqZp4saXSW5bbyR5gAqNLIAvkEGyoqHyPL5HOe9xJc5xLnEneS45kr1RUck0jYoWl8jyGsa0XJJ3AJ16MassSrSC2Awxn/AGk14225gHvO8gp81f6uKXCxtt+mqCLOmcLWHFsbfcHxPEoOrVpokMMoGwmxlee0ncNxkcALA/VaAGjnYnioj+UHou6KrbWsb9HOA2Qj3ZWCwv8AeaBbq0qw64sZwqGqgfBUMEkcgs5p9QQeBBzBGYIQUpSxo1pNVUEvaUkro3G20Mix4HB7Dk7eeoubWTx041Q1lG5z6VrqqDMgtF5Wjk+MZn7zcugUcPaQSCCCN4OR9EEyYfr/AJ2tAqKSOQ8Sx7ogfwuDvzW+o+UE+30dC0G290xcL+AYPzUJ2WED60j1s4pVtLO1EDDvbADHcdXkl/oQCmMlzR3RCurnAUtO94Jtt22Yx4yOs3yvdTxq61RQUJbPVltRUCxaLfRRnm0H23faPkBvQQdpHodUUVJSz1LSx1SZbRkZsYwRlm3yc7bcdngGjjcBtq1WuDRR+IYcWwi80LhLG369gWvZ4lriR1aFViWMtcWuBaQSCCLEEGxBB3G6CS9A9b8uHUgpn04nawuMZ7QxuaHHaLT3XXFyeW9SNPTnSXAy9zGxTbcjoACSGvjJa0OdxDgSDlxBtkq1q0WophGCw3BF3zEXFrgyGxHRBWWuo5IZHxTMLJGEte12RBG8FaGuIIINiMwRkQVavWFq3psUG2T2NQ0WbK0X2hwbI33m9d458FAGk+rnEaEntYHSRi/0sQMkduZsLs/EAgVNHtcOKUrQ1z21LBYATAucB+8aQ4/iJTth+UE63foQT0nI+BjUJWRZBNVT8oGUg9lRMaeBdK5w8wGD80x9KtZuJV7THLKI4nZOjiHZtI5ONy5w6E26JmLfR0ckrgyFj5HHc1jXPcfJoug0Jzav9EJcTrGwsDhG2zp5BuZH4nLaNrNHPPcDZ16Ialq2ocH1v/hYt5Bs6YjkGbmeLt3IqfdG9HqahgENLGGMGZ4uc61i57t7nZb/ANEEf4+75z89Y27cOwuEs+bsc6NtRNHDtGOR7DtCJjbN2RvOaT6jB4miiM1DSU7at8UcM1FNJHVQySsLmPzYNq3HM+aUcSDqWTFqF4scQbNPROJDWyyyw7EsO06zWvDw2wJzBW+m0YiwyajrRBGIxC2Or2yy9O7Yv84jc85G92ODTcgiwKDowTTxtKJaXFZQainldH2gAHax7LHxylvukteLjPchN+LQJuNyz4jLtRNnlPYAggugjjjiikLSLja2CfAhCCSdJZZIAKmIbWxlKz60RO/oWnMHhdy7MHxiGpZtQuv9Zpye3o5v67l3OYCCCLg5EcCOSinSjBJKGbtIC5sZPcc0kFhPuEj4cwr8VK5Pxn1PxTktNPy+JXWVFuHawamPKVrZhzPcf6jL4Jcg1kU5Hfilaemw4etwptxctfhHIpP09lghNB2sWjHuzH8Lf1ck+t1msA+hgcTze4NHo29/UKI42Wf4pnPjj6f2Q6Jg6Y6dNaHQ0btp250o9lvMRn3nfa3DrwaGN6V1VUC2R+yw+4zut8+LvMpCJWzDwtTu7Ll5W/VWSV5JWCV5JXQYtglPjVZgpknNS8dyK4Z1kcM7fdafVwTY0ewSWsmEUQy3vf7rG8z15DifMic8Jw6OnhZFELNYLDmTvLjzJNyfFY+ZnitfCO5aeLi8reU9Q7EIQuQ6YQhCDkr8MgnGzPFHKOUjGvH8wKQZ9XWEv30UA+63Y/pITpQgacGrXCGbqKE/e2n/ANRN0tYbgFJT/wCr08MXVkbGH1AulJCAQhCAQhCASZimj1JU/wCs08Mp5vjY4+pF0poQNJ+rPCCbmii8tsD0DrLtodCMNhIMdFTgjcTG1xHm4EpwIQYa0AWGQWUIQCRMZ0RoKt21U0sUjvrFoD/N4sfiltCBtUGgGFwkGOiguNxc3tCPAvunI1oG5ZQgEIQgSsR0aoqg3npYJTzdExzv4iLpHl1Z4Q43NFF5bbfg1wTtQgbFPq9wpns0NP8AiYH/ANV0v0dDFC3ZhjZG3kxrWD0aF0IQCEIQceK4VBUxmKpiZLGd7XgOF+BF9x6hIVNq8wxj2u+b7ZZmwSyTTMb92OV7mj0TpQgwAhZQgFqqqZkjCyRoc1wsQdxW1CCLNJtCJYSX0wMse/Z3yN8veHUZ/mma4qwlkjYzovS1NzLHZ599ndf5kZO8wVvxc2Y9XZMnF37qhEleSVINfqydmYJweQkaR6vbf+lNnENFJ4SQ90Rtyc8/m0LbTkY7dSyXw3r3BBJXklLNJo5NL7Lox4l36NTiodWE7rGWeNg+wHSG34tlerZ8dO5ea4r26gwiU4dGdD6isIdYxw8ZHDePsD3j13KR8G0Do4CHFpmeOMlnAeDANn1BToAWPLz/AJjhpx8P7chR4S+jpezw2OJz7i/bOcwO+s572tJ2vL0SDgellfNTT1MsFM2KFtV7MsrnmSn2haxYBsksOd724J+Jh4Dh724NWRkt2nnEbb7fSOlLb5dVzpmZnct0RERqGcB1hibCpqyaMRyQA7UQJNy5rXwBp3kPEjLeKWtBMfkrqJs80YieXyscwEnZMcjmHM8e6mVh+iDzNhn0jRC6npTVRi9pJKKMOgcMsxdwve2TQndq4pHRURa4gnt6p2V7WdO9w3jkVCToQhCAQhCAQhCAQhCAQhCAQhCAQhCAQhCAQhCAQhCAQhCAQhCAQhCAQhCAQhCAQhC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10428"/>
          <a:stretch/>
        </p:blipFill>
        <p:spPr bwMode="auto">
          <a:xfrm>
            <a:off x="3649892" y="0"/>
            <a:ext cx="5468708" cy="3979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14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135" y="2209800"/>
            <a:ext cx="8795530" cy="40010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Does history matter?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Delete or Deactivate?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Define the difference between null and zero</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Every record gets its own identifier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Avoid text variables….PERIOD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Naming conventions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itle 1"/>
          <p:cNvSpPr txBox="1">
            <a:spLocks/>
          </p:cNvSpPr>
          <p:nvPr/>
        </p:nvSpPr>
        <p:spPr>
          <a:xfrm>
            <a:off x="3352800" y="334609"/>
            <a:ext cx="5562600" cy="73219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j-ea"/>
                <a:cs typeface="+mj-cs"/>
              </a:rPr>
              <a:t>Hurley’s Lessons Learned</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flipH="1">
            <a:off x="1447800" y="216709"/>
            <a:ext cx="1219200" cy="1490133"/>
          </a:xfrm>
          <a:prstGeom prst="rect">
            <a:avLst/>
          </a:prstGeom>
        </p:spPr>
      </p:pic>
      <p:sp>
        <p:nvSpPr>
          <p:cNvPr id="7" name="Oval Callout 6"/>
          <p:cNvSpPr/>
          <p:nvPr/>
        </p:nvSpPr>
        <p:spPr>
          <a:xfrm flipH="1">
            <a:off x="457199" y="398918"/>
            <a:ext cx="990599" cy="503591"/>
          </a:xfrm>
          <a:prstGeom prst="wedgeEllipseCallout">
            <a:avLst>
              <a:gd name="adj1" fmla="val -68358"/>
              <a:gd name="adj2" fmla="val 48446"/>
            </a:avLst>
          </a:prstGeom>
          <a:solidFill>
            <a:schemeClr val="bg1"/>
          </a:solidFill>
          <a:ln>
            <a:solidFill>
              <a:srgbClr val="FFC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4F81BD">
                    <a:lumMod val="75000"/>
                  </a:srgbClr>
                </a:solidFill>
                <a:effectLst/>
                <a:uLnTx/>
                <a:uFillTx/>
                <a:latin typeface="Comic Sans MS" panose="030F0702030302020204" pitchFamily="66" charset="0"/>
                <a:ea typeface="+mn-ea"/>
                <a:cs typeface="+mn-cs"/>
              </a:rPr>
              <a:t>D’oh</a:t>
            </a:r>
            <a:endParaRPr kumimoji="0" lang="en-US" sz="1800" b="1" i="0" u="none" strike="noStrike" kern="1200" cap="none" spc="0" normalizeH="0" baseline="0" noProof="0" dirty="0">
              <a:ln>
                <a:noFill/>
              </a:ln>
              <a:solidFill>
                <a:srgbClr val="4F81BD">
                  <a:lumMod val="75000"/>
                </a:srgbClr>
              </a:solidFill>
              <a:effectLst/>
              <a:uLnTx/>
              <a:uFillTx/>
              <a:latin typeface="Comic Sans MS" panose="030F0702030302020204" pitchFamily="66" charset="0"/>
              <a:ea typeface="+mn-ea"/>
              <a:cs typeface="+mn-cs"/>
            </a:endParaRPr>
          </a:p>
        </p:txBody>
      </p:sp>
    </p:spTree>
    <p:extLst>
      <p:ext uri="{BB962C8B-B14F-4D97-AF65-F5344CB8AC3E}">
        <p14:creationId xmlns:p14="http://schemas.microsoft.com/office/powerpoint/2010/main" val="70274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00CCFF"/>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00CCFF"/>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00CCFF"/>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00CCFF"/>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00CCFF"/>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rgbClr val="00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07641"/>
            <a:ext cx="2564933" cy="2062103"/>
          </a:xfrm>
          <a:prstGeom prst="rect">
            <a:avLst/>
          </a:prstGeom>
          <a:noFill/>
          <a:ln>
            <a:solidFill>
              <a:srgbClr val="F2F6FB"/>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net_Date</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net_Type</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net_MeshSize</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p:txBody>
      </p:sp>
      <p:sp>
        <p:nvSpPr>
          <p:cNvPr id="8" name="TextBox 7"/>
          <p:cNvSpPr txBox="1"/>
          <p:nvPr/>
        </p:nvSpPr>
        <p:spPr>
          <a:xfrm>
            <a:off x="304799" y="838200"/>
            <a:ext cx="2564933" cy="769441"/>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rgbClr val="F2F6FB"/>
                </a:solidFill>
                <a:effectLst/>
                <a:uLnTx/>
                <a:uFillTx/>
                <a:latin typeface="Calibri"/>
                <a:ea typeface="+mn-ea"/>
                <a:cs typeface="+mn-cs"/>
              </a:rPr>
              <a:t>tblNets</a:t>
            </a:r>
            <a:endParaRPr kumimoji="0" lang="en-US" sz="4400" b="0" i="0" u="none" strike="noStrike" kern="1200" cap="none" spc="0" normalizeH="0" baseline="0" noProof="0" dirty="0">
              <a:ln>
                <a:noFill/>
              </a:ln>
              <a:solidFill>
                <a:srgbClr val="F2F6FB"/>
              </a:solidFill>
              <a:effectLst/>
              <a:uLnTx/>
              <a:uFillTx/>
              <a:latin typeface="Calibri"/>
              <a:ea typeface="+mn-ea"/>
              <a:cs typeface="+mn-cs"/>
            </a:endParaRPr>
          </a:p>
        </p:txBody>
      </p:sp>
      <p:sp>
        <p:nvSpPr>
          <p:cNvPr id="9" name="TextBox 8"/>
          <p:cNvSpPr txBox="1"/>
          <p:nvPr/>
        </p:nvSpPr>
        <p:spPr>
          <a:xfrm>
            <a:off x="3309257" y="1574984"/>
            <a:ext cx="2311658" cy="2554545"/>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fsh_netUID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fsh_Species</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fsh_Length</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fsh_Weight</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p:txBody>
      </p:sp>
      <p:sp>
        <p:nvSpPr>
          <p:cNvPr id="10" name="TextBox 9"/>
          <p:cNvSpPr txBox="1"/>
          <p:nvPr/>
        </p:nvSpPr>
        <p:spPr>
          <a:xfrm>
            <a:off x="3309257" y="805543"/>
            <a:ext cx="2311658" cy="769441"/>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rgbClr val="F2F6FB"/>
                </a:solidFill>
                <a:effectLst/>
                <a:uLnTx/>
                <a:uFillTx/>
                <a:latin typeface="Calibri"/>
                <a:ea typeface="+mn-ea"/>
                <a:cs typeface="+mn-cs"/>
              </a:rPr>
              <a:t>tblFish</a:t>
            </a:r>
            <a:endParaRPr kumimoji="0" lang="en-US" sz="4400" b="0" i="0" u="none" strike="noStrike" kern="1200" cap="none" spc="0" normalizeH="0" baseline="0" noProof="0" dirty="0">
              <a:ln>
                <a:noFill/>
              </a:ln>
              <a:solidFill>
                <a:srgbClr val="F2F6FB"/>
              </a:solidFill>
              <a:effectLst/>
              <a:uLnTx/>
              <a:uFillTx/>
              <a:latin typeface="Calibri"/>
              <a:ea typeface="+mn-ea"/>
              <a:cs typeface="+mn-cs"/>
            </a:endParaRPr>
          </a:p>
        </p:txBody>
      </p:sp>
      <p:sp>
        <p:nvSpPr>
          <p:cNvPr id="11" name="TextBox 10"/>
          <p:cNvSpPr txBox="1"/>
          <p:nvPr/>
        </p:nvSpPr>
        <p:spPr>
          <a:xfrm>
            <a:off x="6248400" y="1560470"/>
            <a:ext cx="2667000" cy="2554545"/>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net_Date</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fsh_netUID</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1F497D">
                    <a:lumMod val="40000"/>
                    <a:lumOff val="60000"/>
                  </a:srgbClr>
                </a:solidFill>
                <a:effectLst/>
                <a:uLnTx/>
                <a:uFillTx/>
                <a:latin typeface="Calibri"/>
                <a:ea typeface="+mn-ea"/>
                <a:cs typeface="+mn-cs"/>
              </a:rPr>
              <a:t>fsh_species</a:t>
            </a:r>
            <a:endParaRPr kumimoji="0" lang="en-US" sz="3200" b="0" i="0" u="none" strike="noStrike" kern="1200" cap="none" spc="0" normalizeH="0" baseline="0" noProof="0" dirty="0">
              <a:ln>
                <a:noFill/>
              </a:ln>
              <a:solidFill>
                <a:srgbClr val="1F497D">
                  <a:lumMod val="40000"/>
                  <a:lumOff val="60000"/>
                </a:srgbClr>
              </a:solidFill>
              <a:effectLst/>
              <a:uLnTx/>
              <a:uFillTx/>
              <a:latin typeface="Calibri"/>
              <a:ea typeface="+mn-ea"/>
              <a:cs typeface="+mn-cs"/>
            </a:endParaRPr>
          </a:p>
        </p:txBody>
      </p:sp>
      <p:sp>
        <p:nvSpPr>
          <p:cNvPr id="12" name="TextBox 11"/>
          <p:cNvSpPr txBox="1"/>
          <p:nvPr/>
        </p:nvSpPr>
        <p:spPr>
          <a:xfrm>
            <a:off x="6248400" y="791029"/>
            <a:ext cx="2667000" cy="769441"/>
          </a:xfrm>
          <a:prstGeom prst="rect">
            <a:avLst/>
          </a:prstGeom>
          <a:noFill/>
          <a:ln>
            <a:solidFill>
              <a:srgbClr val="F2F6F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rgbClr val="F2F6FB"/>
                </a:solidFill>
                <a:effectLst/>
                <a:uLnTx/>
                <a:uFillTx/>
                <a:latin typeface="Calibri"/>
                <a:ea typeface="+mn-ea"/>
                <a:cs typeface="+mn-cs"/>
              </a:rPr>
              <a:t>qryDates</a:t>
            </a:r>
            <a:endParaRPr kumimoji="0" lang="en-US" sz="4400" b="0" i="0" u="none" strike="noStrike" kern="1200" cap="none" spc="0" normalizeH="0" baseline="0" noProof="0" dirty="0">
              <a:ln>
                <a:noFill/>
              </a:ln>
              <a:solidFill>
                <a:srgbClr val="F2F6FB"/>
              </a:solidFill>
              <a:effectLst/>
              <a:uLnTx/>
              <a:uFillTx/>
              <a:latin typeface="Calibri"/>
              <a:ea typeface="+mn-ea"/>
              <a:cs typeface="+mn-cs"/>
            </a:endParaRPr>
          </a:p>
        </p:txBody>
      </p:sp>
      <p:cxnSp>
        <p:nvCxnSpPr>
          <p:cNvPr id="14" name="Straight Connector 13"/>
          <p:cNvCxnSpPr/>
          <p:nvPr/>
        </p:nvCxnSpPr>
        <p:spPr>
          <a:xfrm>
            <a:off x="1828800" y="1905000"/>
            <a:ext cx="10668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895600" y="1872343"/>
            <a:ext cx="2" cy="52120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95600" y="2362200"/>
            <a:ext cx="47548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9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up)">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wipe(up)">
                                      <p:cBhvr>
                                        <p:cTn id="28" dur="50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wipe(up)">
                                      <p:cBhvr>
                                        <p:cTn id="46" dur="500"/>
                                        <p:tgtEl>
                                          <p:spTgt spid="9">
                                            <p:txEl>
                                              <p:pRg st="2" end="2"/>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wipe(up)">
                                      <p:cBhvr>
                                        <p:cTn id="49" dur="500"/>
                                        <p:tgtEl>
                                          <p:spTgt spid="9">
                                            <p:txEl>
                                              <p:pRg st="3" end="3"/>
                                            </p:txEl>
                                          </p:spTgt>
                                        </p:tgtEl>
                                      </p:cBhvr>
                                    </p:animEffect>
                                  </p:childTnLst>
                                </p:cTn>
                              </p:par>
                              <p:par>
                                <p:cTn id="50" presetID="22" presetClass="entr" presetSubtype="1" fill="hold" nodeType="with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wipe(up)">
                                      <p:cBhvr>
                                        <p:cTn id="52" dur="500"/>
                                        <p:tgtEl>
                                          <p:spTgt spid="9">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utoUpdateAnimBg="0"/>
      <p:bldP spid="11" grpId="0" animBg="1"/>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95530" cy="7032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n-ea"/>
                <a:cs typeface="+mn-cs"/>
              </a:rPr>
              <a:t>To Do</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Create Lookup Tables To Remove Text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Split Out Sets Of Fields That Repeat Down Columns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Transpose columns to rows where possible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alibri"/>
                <a:ea typeface="+mn-ea"/>
                <a:cs typeface="+mn-cs"/>
              </a:rPr>
              <a:t>Goals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Each row represents one and only one piece of meaningful data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Each piece of data is in only one place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No data is in field headers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In production, you can add rows and not columns</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0427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rgbClr val="00CCFF"/>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rgbClr val="00CCFF"/>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00CCFF"/>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00CCFF"/>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rgbClr val="00CCFF"/>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00CCFF"/>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7" end="7"/>
                                            </p:txEl>
                                          </p:spTgt>
                                        </p:tgtEl>
                                        <p:attrNameLst>
                                          <p:attrName>ppt_c</p:attrName>
                                        </p:attrNameLst>
                                      </p:cBhvr>
                                      <p:to>
                                        <a:srgbClr val="00CCFF"/>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8" end="8"/>
                                            </p:txEl>
                                          </p:spTgt>
                                        </p:tgtEl>
                                        <p:attrNameLst>
                                          <p:attrName>ppt_c</p:attrName>
                                        </p:attrNameLst>
                                      </p:cBhvr>
                                      <p:to>
                                        <a:srgbClr val="00CCFF"/>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9" end="9"/>
                                            </p:txEl>
                                          </p:spTgt>
                                        </p:tgtEl>
                                        <p:attrNameLst>
                                          <p:attrName>ppt_c</p:attrName>
                                        </p:attrNameLst>
                                      </p:cBhvr>
                                      <p:to>
                                        <a:srgbClr val="00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eith.hurley.STN\Desktop\Webinar Pictures\Fox-Chain-Aerial-View.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6005" y="971675"/>
            <a:ext cx="2743200" cy="20738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ith.hurley.STN\Desktop\Webinar Pictures\scale.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90191" y="3999365"/>
            <a:ext cx="2743200" cy="2063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eith.hurley.STN\Desktop\Webinar Pictures\3-4_05-27hills_pull.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24400" y="1371600"/>
            <a:ext cx="2743200" cy="2057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3249205" y="1905000"/>
            <a:ext cx="1475195" cy="51802"/>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33800" y="2767123"/>
            <a:ext cx="990600" cy="0"/>
          </a:xfrm>
          <a:prstGeom prst="straightConnector1">
            <a:avLst/>
          </a:prstGeom>
          <a:ln w="762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33800" y="2767123"/>
            <a:ext cx="0" cy="890477"/>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886200" y="4700477"/>
            <a:ext cx="1766777" cy="0"/>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030" name="Picture 6" descr="C:\Users\keith.hurley.STN\Desktop\Webinar Pictures\fishtub.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19200" y="3657600"/>
            <a:ext cx="2743200" cy="159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81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457200" y="304800"/>
          <a:ext cx="8229601" cy="1718838"/>
        </p:xfrm>
        <a:graphic>
          <a:graphicData uri="http://schemas.openxmlformats.org/drawingml/2006/table">
            <a:tbl>
              <a:tblPr>
                <a:tableStyleId>{5C22544A-7EE6-4342-B048-85BDC9FD1C3A}</a:tableStyleId>
              </a:tblPr>
              <a:tblGrid>
                <a:gridCol w="864082">
                  <a:extLst>
                    <a:ext uri="{9D8B030D-6E8A-4147-A177-3AD203B41FA5}">
                      <a16:colId xmlns:a16="http://schemas.microsoft.com/office/drawing/2014/main" val="20000"/>
                    </a:ext>
                  </a:extLst>
                </a:gridCol>
                <a:gridCol w="770387">
                  <a:extLst>
                    <a:ext uri="{9D8B030D-6E8A-4147-A177-3AD203B41FA5}">
                      <a16:colId xmlns:a16="http://schemas.microsoft.com/office/drawing/2014/main" val="20001"/>
                    </a:ext>
                  </a:extLst>
                </a:gridCol>
                <a:gridCol w="897917">
                  <a:extLst>
                    <a:ext uri="{9D8B030D-6E8A-4147-A177-3AD203B41FA5}">
                      <a16:colId xmlns:a16="http://schemas.microsoft.com/office/drawing/2014/main" val="20002"/>
                    </a:ext>
                  </a:extLst>
                </a:gridCol>
                <a:gridCol w="864082">
                  <a:extLst>
                    <a:ext uri="{9D8B030D-6E8A-4147-A177-3AD203B41FA5}">
                      <a16:colId xmlns:a16="http://schemas.microsoft.com/office/drawing/2014/main" val="20003"/>
                    </a:ext>
                  </a:extLst>
                </a:gridCol>
                <a:gridCol w="835453">
                  <a:extLst>
                    <a:ext uri="{9D8B030D-6E8A-4147-A177-3AD203B41FA5}">
                      <a16:colId xmlns:a16="http://schemas.microsoft.com/office/drawing/2014/main" val="20004"/>
                    </a:ext>
                  </a:extLst>
                </a:gridCol>
                <a:gridCol w="499710">
                  <a:extLst>
                    <a:ext uri="{9D8B030D-6E8A-4147-A177-3AD203B41FA5}">
                      <a16:colId xmlns:a16="http://schemas.microsoft.com/office/drawing/2014/main" val="20005"/>
                    </a:ext>
                  </a:extLst>
                </a:gridCol>
                <a:gridCol w="499710">
                  <a:extLst>
                    <a:ext uri="{9D8B030D-6E8A-4147-A177-3AD203B41FA5}">
                      <a16:colId xmlns:a16="http://schemas.microsoft.com/office/drawing/2014/main" val="20006"/>
                    </a:ext>
                  </a:extLst>
                </a:gridCol>
                <a:gridCol w="499710">
                  <a:extLst>
                    <a:ext uri="{9D8B030D-6E8A-4147-A177-3AD203B41FA5}">
                      <a16:colId xmlns:a16="http://schemas.microsoft.com/office/drawing/2014/main" val="20007"/>
                    </a:ext>
                  </a:extLst>
                </a:gridCol>
                <a:gridCol w="499710">
                  <a:extLst>
                    <a:ext uri="{9D8B030D-6E8A-4147-A177-3AD203B41FA5}">
                      <a16:colId xmlns:a16="http://schemas.microsoft.com/office/drawing/2014/main" val="20008"/>
                    </a:ext>
                  </a:extLst>
                </a:gridCol>
                <a:gridCol w="499710">
                  <a:extLst>
                    <a:ext uri="{9D8B030D-6E8A-4147-A177-3AD203B41FA5}">
                      <a16:colId xmlns:a16="http://schemas.microsoft.com/office/drawing/2014/main" val="20009"/>
                    </a:ext>
                  </a:extLst>
                </a:gridCol>
                <a:gridCol w="499710">
                  <a:extLst>
                    <a:ext uri="{9D8B030D-6E8A-4147-A177-3AD203B41FA5}">
                      <a16:colId xmlns:a16="http://schemas.microsoft.com/office/drawing/2014/main" val="20010"/>
                    </a:ext>
                  </a:extLst>
                </a:gridCol>
                <a:gridCol w="499710">
                  <a:extLst>
                    <a:ext uri="{9D8B030D-6E8A-4147-A177-3AD203B41FA5}">
                      <a16:colId xmlns:a16="http://schemas.microsoft.com/office/drawing/2014/main" val="20011"/>
                    </a:ext>
                  </a:extLst>
                </a:gridCol>
                <a:gridCol w="499710">
                  <a:extLst>
                    <a:ext uri="{9D8B030D-6E8A-4147-A177-3AD203B41FA5}">
                      <a16:colId xmlns:a16="http://schemas.microsoft.com/office/drawing/2014/main" val="20012"/>
                    </a:ext>
                  </a:extLst>
                </a:gridCol>
              </a:tblGrid>
              <a:tr h="156258">
                <a:tc>
                  <a:txBody>
                    <a:bodyPr/>
                    <a:lstStyle/>
                    <a:p>
                      <a:pPr algn="l" fontAlgn="b"/>
                      <a:r>
                        <a:rPr lang="en-US" sz="900" u="none" strike="noStrike" dirty="0">
                          <a:effectLst/>
                        </a:rPr>
                        <a:t>date</a:t>
                      </a:r>
                      <a:endParaRPr lang="en-US" sz="900" b="0" i="0" u="none" strike="noStrike" dirty="0">
                        <a:solidFill>
                          <a:srgbClr val="000000"/>
                        </a:solidFill>
                        <a:effectLst/>
                        <a:latin typeface="Calibri"/>
                      </a:endParaRPr>
                    </a:p>
                  </a:txBody>
                  <a:tcPr marL="7813" marR="7813" marT="7813" marB="0" anchor="b"/>
                </a:tc>
                <a:tc>
                  <a:txBody>
                    <a:bodyPr/>
                    <a:lstStyle/>
                    <a:p>
                      <a:pPr algn="l" fontAlgn="b"/>
                      <a:r>
                        <a:rPr lang="en-US" sz="900" u="none" strike="noStrike">
                          <a:effectLst/>
                        </a:rPr>
                        <a:t>lake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site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gear</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species</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length</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weight</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age</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a1</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a2</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a3</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a4</a:t>
                      </a:r>
                      <a:endParaRPr lang="en-US" sz="900" b="0" i="0" u="none" strike="noStrike">
                        <a:solidFill>
                          <a:srgbClr val="000000"/>
                        </a:solidFill>
                        <a:effectLst/>
                        <a:latin typeface="Calibri"/>
                      </a:endParaRPr>
                    </a:p>
                  </a:txBody>
                  <a:tcPr marL="7813" marR="7813" marT="7813" marB="0" anchor="b"/>
                </a:tc>
                <a:tc>
                  <a:txBody>
                    <a:bodyPr/>
                    <a:lstStyle/>
                    <a:p>
                      <a:pPr algn="r" fontAlgn="b"/>
                      <a:r>
                        <a:rPr lang="en-US" sz="900" u="none" strike="noStrike">
                          <a:effectLst/>
                        </a:rPr>
                        <a:t>edge</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0"/>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210</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413</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1"/>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222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490</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2"/>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284</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292</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3"/>
                  </a:ext>
                </a:extLst>
              </a:tr>
              <a:tr h="156258">
                <a:tc>
                  <a:txBody>
                    <a:bodyPr/>
                    <a:lstStyle/>
                    <a:p>
                      <a:pPr algn="l" fontAlgn="b"/>
                      <a:r>
                        <a:rPr lang="en-US" sz="900" u="none" strike="noStrike">
                          <a:effectLst/>
                        </a:rPr>
                        <a:t>06/01/13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West end of dam</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redear</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142</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4"/>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Loon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black bullhead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138</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5"/>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Pintail Bay</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black bullhead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179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6"/>
                  </a:ext>
                </a:extLst>
              </a:tr>
              <a:tr h="156258">
                <a:tc>
                  <a:txBody>
                    <a:bodyPr/>
                    <a:lstStyle/>
                    <a:p>
                      <a:pPr algn="l" fontAlgn="b"/>
                      <a:r>
                        <a:rPr lang="en-US" sz="900" u="none" strike="noStrike">
                          <a:effectLst/>
                        </a:rPr>
                        <a:t>06/25/13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Round</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Big Creek mouth</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Trap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bluegill</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198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168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188</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365</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7"/>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Mallard Cove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Gill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walleye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854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355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241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384</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476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484</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8"/>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Whitetail Point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Gill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walleye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686</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321</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105</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289</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349</a:t>
                      </a:r>
                      <a:endParaRPr lang="en-US" sz="900" b="0" i="0" u="none" strike="noStrike">
                        <a:solidFill>
                          <a:srgbClr val="000000"/>
                        </a:solidFill>
                        <a:effectLst/>
                        <a:latin typeface="Calibri"/>
                      </a:endParaRPr>
                    </a:p>
                  </a:txBody>
                  <a:tcPr marL="7813" marR="7813" marT="7813" marB="0" anchor="b"/>
                </a:tc>
                <a:extLst>
                  <a:ext uri="{0D108BD9-81ED-4DB2-BD59-A6C34878D82A}">
                    <a16:rowId xmlns:a16="http://schemas.microsoft.com/office/drawing/2014/main" val="10009"/>
                  </a:ext>
                </a:extLst>
              </a:tr>
              <a:tr h="156258">
                <a:tc>
                  <a:txBody>
                    <a:bodyPr/>
                    <a:lstStyle/>
                    <a:p>
                      <a:pPr algn="l" fontAlgn="b"/>
                      <a:r>
                        <a:rPr lang="en-US" sz="900" u="none" strike="noStrike">
                          <a:effectLst/>
                        </a:rPr>
                        <a:t>08/30/13</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Square</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Bobber Bay</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Gill Net</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white bass</a:t>
                      </a:r>
                      <a:endParaRPr lang="en-US" sz="900" b="0" i="0" u="none" strike="noStrike" dirty="0">
                        <a:solidFill>
                          <a:srgbClr val="000000"/>
                        </a:solidFill>
                        <a:effectLst/>
                        <a:latin typeface="Calibri"/>
                      </a:endParaRPr>
                    </a:p>
                  </a:txBody>
                  <a:tcPr marL="7813" marR="7813" marT="7813" marB="0" anchor="b"/>
                </a:tc>
                <a:tc>
                  <a:txBody>
                    <a:bodyPr/>
                    <a:lstStyle/>
                    <a:p>
                      <a:pPr algn="l" fontAlgn="b"/>
                      <a:r>
                        <a:rPr lang="en-US" sz="900" u="none" strike="noStrike">
                          <a:effectLst/>
                        </a:rPr>
                        <a:t>312</a:t>
                      </a:r>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a:effectLst/>
                        </a:rPr>
                        <a:t>211</a:t>
                      </a:r>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endParaRPr lang="en-US" sz="900" b="0" i="0" u="none" strike="noStrike">
                        <a:solidFill>
                          <a:srgbClr val="000000"/>
                        </a:solidFill>
                        <a:effectLst/>
                        <a:latin typeface="Calibri"/>
                      </a:endParaRPr>
                    </a:p>
                  </a:txBody>
                  <a:tcPr marL="7813" marR="7813" marT="7813" marB="0" anchor="b"/>
                </a:tc>
                <a:tc>
                  <a:txBody>
                    <a:bodyPr/>
                    <a:lstStyle/>
                    <a:p>
                      <a:pPr algn="l" fontAlgn="b"/>
                      <a:r>
                        <a:rPr lang="en-US" sz="900" u="none" strike="noStrike" dirty="0">
                          <a:effectLst/>
                        </a:rPr>
                        <a:t>230</a:t>
                      </a:r>
                      <a:endParaRPr lang="en-US" sz="900" b="0" i="0" u="none" strike="noStrike" dirty="0">
                        <a:solidFill>
                          <a:srgbClr val="000000"/>
                        </a:solidFill>
                        <a:effectLst/>
                        <a:latin typeface="Calibri"/>
                      </a:endParaRPr>
                    </a:p>
                  </a:txBody>
                  <a:tcPr marL="7813" marR="7813" marT="7813"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0274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10769</TotalTime>
  <Words>5287</Words>
  <Application>Microsoft Office PowerPoint</Application>
  <PresentationFormat>On-screen Show (4:3)</PresentationFormat>
  <Paragraphs>2556</Paragraphs>
  <Slides>135</Slides>
  <Notes>30</Notes>
  <HiddenSlides>9</HiddenSlides>
  <MMClips>0</MMClips>
  <ScaleCrop>false</ScaleCrop>
  <HeadingPairs>
    <vt:vector size="8" baseType="variant">
      <vt:variant>
        <vt:lpstr>Fonts Used</vt:lpstr>
      </vt:variant>
      <vt:variant>
        <vt:i4>12</vt:i4>
      </vt:variant>
      <vt:variant>
        <vt:lpstr>Theme</vt:lpstr>
      </vt:variant>
      <vt:variant>
        <vt:i4>2</vt:i4>
      </vt:variant>
      <vt:variant>
        <vt:lpstr>Slide Titles</vt:lpstr>
      </vt:variant>
      <vt:variant>
        <vt:i4>135</vt:i4>
      </vt:variant>
      <vt:variant>
        <vt:lpstr>Custom Shows</vt:lpstr>
      </vt:variant>
      <vt:variant>
        <vt:i4>5</vt:i4>
      </vt:variant>
    </vt:vector>
  </HeadingPairs>
  <TitlesOfParts>
    <vt:vector size="154" baseType="lpstr">
      <vt:lpstr>Arial</vt:lpstr>
      <vt:lpstr>Arial Narrow</vt:lpstr>
      <vt:lpstr>Arial Rounded MT Bold</vt:lpstr>
      <vt:lpstr>Calibri</vt:lpstr>
      <vt:lpstr>Comic Sans MS</vt:lpstr>
      <vt:lpstr>Droid Serif</vt:lpstr>
      <vt:lpstr>GT America</vt:lpstr>
      <vt:lpstr>Lato</vt:lpstr>
      <vt:lpstr>Tiempos Text</vt:lpstr>
      <vt:lpstr>var( --e-global-typography-primary-font-family )</vt:lpstr>
      <vt:lpstr>verdana</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data skills?</vt:lpstr>
      <vt:lpstr>What is data?</vt:lpstr>
      <vt:lpstr>What is a datastore?</vt:lpstr>
      <vt:lpstr>What is a database?</vt:lpstr>
      <vt:lpstr>What is a data system?</vt:lpstr>
      <vt:lpstr>What is a data system?</vt:lpstr>
      <vt:lpstr>PowerPoint Presentation</vt:lpstr>
      <vt:lpstr>PowerPoint Presentation</vt:lpstr>
      <vt:lpstr>PowerPoint Presentation</vt:lpstr>
      <vt:lpstr>Why is data management  important to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Rotating Lead In</vt:lpstr>
      <vt:lpstr>15 Minute Timer</vt:lpstr>
      <vt:lpstr>10 Minute Timer</vt:lpstr>
      <vt:lpstr>7 Minute Timer</vt:lpstr>
      <vt:lpstr>5 Minute Timer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Hurley, Keith</dc:creator>
  <cp:lastModifiedBy>Hurley, Keith</cp:lastModifiedBy>
  <cp:revision>389</cp:revision>
  <cp:lastPrinted>2016-08-04T22:09:46Z</cp:lastPrinted>
  <dcterms:created xsi:type="dcterms:W3CDTF">2006-08-16T00:00:00Z</dcterms:created>
  <dcterms:modified xsi:type="dcterms:W3CDTF">2023-08-18T15:32:21Z</dcterms:modified>
</cp:coreProperties>
</file>